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9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0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1" r:id="rId5"/>
    <p:sldMasterId id="2147483709" r:id="rId6"/>
    <p:sldMasterId id="2147483696" r:id="rId7"/>
    <p:sldMasterId id="2147483684" r:id="rId8"/>
    <p:sldMasterId id="2147483672" r:id="rId9"/>
  </p:sldMasterIdLst>
  <p:notesMasterIdLst>
    <p:notesMasterId r:id="rId24"/>
  </p:notesMasterIdLst>
  <p:handoutMasterIdLst>
    <p:handoutMasterId r:id="rId25"/>
  </p:handoutMasterIdLst>
  <p:sldIdLst>
    <p:sldId id="308" r:id="rId10"/>
    <p:sldId id="500" r:id="rId11"/>
    <p:sldId id="559" r:id="rId12"/>
    <p:sldId id="809" r:id="rId13"/>
    <p:sldId id="535" r:id="rId14"/>
    <p:sldId id="573" r:id="rId15"/>
    <p:sldId id="839" r:id="rId16"/>
    <p:sldId id="787" r:id="rId17"/>
    <p:sldId id="841" r:id="rId18"/>
    <p:sldId id="832" r:id="rId19"/>
    <p:sldId id="842" r:id="rId20"/>
    <p:sldId id="808" r:id="rId21"/>
    <p:sldId id="840" r:id="rId22"/>
    <p:sldId id="355" r:id="rId23"/>
  </p:sldIdLst>
  <p:sldSz cx="12192000" cy="6858000"/>
  <p:notesSz cx="7102475" cy="938847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e Marchand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7B2"/>
    <a:srgbClr val="ED9741"/>
    <a:srgbClr val="3477BB"/>
    <a:srgbClr val="E98017"/>
    <a:srgbClr val="AF6011"/>
    <a:srgbClr val="14C8EC"/>
    <a:srgbClr val="71E4FF"/>
    <a:srgbClr val="01B0FF"/>
    <a:srgbClr val="2C2C2C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E40F36-92D3-4690-AD49-EF2FA4B0EB65}" v="29" dt="2026-05-12T15:59:18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385" autoAdjust="0"/>
  </p:normalViewPr>
  <p:slideViewPr>
    <p:cSldViewPr snapToGrid="0">
      <p:cViewPr varScale="1">
        <p:scale>
          <a:sx n="64" d="100"/>
          <a:sy n="64" d="100"/>
        </p:scale>
        <p:origin x="1146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ree Pellerin" userId="4cafe32c-69f9-45cb-b54e-b0f54a679805" providerId="ADAL" clId="{611BA92D-D818-40A7-8C05-11206F3791CD}"/>
    <pc:docChg chg="undo custSel addSld delSld modSld sldOrd modMainMaster">
      <pc:chgData name="Audree Pellerin" userId="4cafe32c-69f9-45cb-b54e-b0f54a679805" providerId="ADAL" clId="{611BA92D-D818-40A7-8C05-11206F3791CD}" dt="2026-05-12T15:59:39.784" v="3609" actId="20577"/>
      <pc:docMkLst>
        <pc:docMk/>
      </pc:docMkLst>
      <pc:sldChg chg="modSp mod">
        <pc:chgData name="Audree Pellerin" userId="4cafe32c-69f9-45cb-b54e-b0f54a679805" providerId="ADAL" clId="{611BA92D-D818-40A7-8C05-11206F3791CD}" dt="2026-04-19T13:19:06.122" v="2416" actId="20577"/>
        <pc:sldMkLst>
          <pc:docMk/>
          <pc:sldMk cId="0" sldId="308"/>
        </pc:sldMkLst>
        <pc:spChg chg="mod">
          <ac:chgData name="Audree Pellerin" userId="4cafe32c-69f9-45cb-b54e-b0f54a679805" providerId="ADAL" clId="{611BA92D-D818-40A7-8C05-11206F3791CD}" dt="2026-04-19T13:19:06.122" v="2416" actId="20577"/>
          <ac:spMkLst>
            <pc:docMk/>
            <pc:sldMk cId="0" sldId="308"/>
            <ac:spMk id="33794" creationId="{FCAC99EC-561A-4F3F-8C7C-4E43E2DD69B1}"/>
          </ac:spMkLst>
        </pc:spChg>
      </pc:sldChg>
      <pc:sldChg chg="modSp mod">
        <pc:chgData name="Audree Pellerin" userId="4cafe32c-69f9-45cb-b54e-b0f54a679805" providerId="ADAL" clId="{611BA92D-D818-40A7-8C05-11206F3791CD}" dt="2026-05-12T15:58:51.759" v="3577" actId="20577"/>
        <pc:sldMkLst>
          <pc:docMk/>
          <pc:sldMk cId="0" sldId="355"/>
        </pc:sldMkLst>
        <pc:spChg chg="mod">
          <ac:chgData name="Audree Pellerin" userId="4cafe32c-69f9-45cb-b54e-b0f54a679805" providerId="ADAL" clId="{611BA92D-D818-40A7-8C05-11206F3791CD}" dt="2026-05-12T15:58:51.759" v="3577" actId="20577"/>
          <ac:spMkLst>
            <pc:docMk/>
            <pc:sldMk cId="0" sldId="355"/>
            <ac:spMk id="3" creationId="{D36A8E60-5A94-3A57-D62D-AAEDA954DC42}"/>
          </ac:spMkLst>
        </pc:spChg>
      </pc:sldChg>
      <pc:sldChg chg="modSp">
        <pc:chgData name="Audree Pellerin" userId="4cafe32c-69f9-45cb-b54e-b0f54a679805" providerId="ADAL" clId="{611BA92D-D818-40A7-8C05-11206F3791CD}" dt="2026-04-19T13:19:21.648" v="2428" actId="20577"/>
        <pc:sldMkLst>
          <pc:docMk/>
          <pc:sldMk cId="0" sldId="535"/>
        </pc:sldMkLst>
        <pc:spChg chg="mod">
          <ac:chgData name="Audree Pellerin" userId="4cafe32c-69f9-45cb-b54e-b0f54a679805" providerId="ADAL" clId="{611BA92D-D818-40A7-8C05-11206F3791CD}" dt="2026-04-19T13:19:21.648" v="2428" actId="20577"/>
          <ac:spMkLst>
            <pc:docMk/>
            <pc:sldMk cId="0" sldId="535"/>
            <ac:spMk id="2" creationId="{8FA12F16-C768-E350-D3B0-3DAEF657346D}"/>
          </ac:spMkLst>
        </pc:spChg>
      </pc:sldChg>
      <pc:sldChg chg="addSp delSp modSp mod">
        <pc:chgData name="Audree Pellerin" userId="4cafe32c-69f9-45cb-b54e-b0f54a679805" providerId="ADAL" clId="{611BA92D-D818-40A7-8C05-11206F3791CD}" dt="2026-05-11T11:35:27.802" v="2783" actId="1076"/>
        <pc:sldMkLst>
          <pc:docMk/>
          <pc:sldMk cId="0" sldId="787"/>
        </pc:sldMkLst>
        <pc:spChg chg="mod">
          <ac:chgData name="Audree Pellerin" userId="4cafe32c-69f9-45cb-b54e-b0f54a679805" providerId="ADAL" clId="{611BA92D-D818-40A7-8C05-11206F3791CD}" dt="2026-05-11T11:34:14.636" v="2777"/>
          <ac:spMkLst>
            <pc:docMk/>
            <pc:sldMk cId="0" sldId="787"/>
            <ac:spMk id="44039" creationId="{35834ABA-6555-467D-B16B-FE6026BA07ED}"/>
          </ac:spMkLst>
        </pc:spChg>
        <pc:picChg chg="del">
          <ac:chgData name="Audree Pellerin" userId="4cafe32c-69f9-45cb-b54e-b0f54a679805" providerId="ADAL" clId="{611BA92D-D818-40A7-8C05-11206F3791CD}" dt="2026-05-11T11:35:21.480" v="2780" actId="478"/>
          <ac:picMkLst>
            <pc:docMk/>
            <pc:sldMk cId="0" sldId="787"/>
            <ac:picMk id="3" creationId="{533229FF-601A-BB3E-BE56-6949893616C3}"/>
          </ac:picMkLst>
        </pc:picChg>
        <pc:picChg chg="add mod">
          <ac:chgData name="Audree Pellerin" userId="4cafe32c-69f9-45cb-b54e-b0f54a679805" providerId="ADAL" clId="{611BA92D-D818-40A7-8C05-11206F3791CD}" dt="2026-05-11T11:35:27.802" v="2783" actId="1076"/>
          <ac:picMkLst>
            <pc:docMk/>
            <pc:sldMk cId="0" sldId="787"/>
            <ac:picMk id="4" creationId="{E01B4181-401C-B40F-F08F-695E7DB1DD3A}"/>
          </ac:picMkLst>
        </pc:picChg>
      </pc:sldChg>
      <pc:sldChg chg="modSp mod modNotesTx">
        <pc:chgData name="Audree Pellerin" userId="4cafe32c-69f9-45cb-b54e-b0f54a679805" providerId="ADAL" clId="{611BA92D-D818-40A7-8C05-11206F3791CD}" dt="2026-05-11T12:52:07.121" v="3039" actId="20577"/>
        <pc:sldMkLst>
          <pc:docMk/>
          <pc:sldMk cId="1592579271" sldId="808"/>
        </pc:sldMkLst>
        <pc:spChg chg="mod">
          <ac:chgData name="Audree Pellerin" userId="4cafe32c-69f9-45cb-b54e-b0f54a679805" providerId="ADAL" clId="{611BA92D-D818-40A7-8C05-11206F3791CD}" dt="2026-05-11T12:52:07.121" v="3039" actId="20577"/>
          <ac:spMkLst>
            <pc:docMk/>
            <pc:sldMk cId="1592579271" sldId="808"/>
            <ac:spMk id="4" creationId="{F313467F-72F5-3BA1-3F84-2ACC973089B8}"/>
          </ac:spMkLst>
        </pc:spChg>
        <pc:spChg chg="mod">
          <ac:chgData name="Audree Pellerin" userId="4cafe32c-69f9-45cb-b54e-b0f54a679805" providerId="ADAL" clId="{611BA92D-D818-40A7-8C05-11206F3791CD}" dt="2026-05-11T12:43:28.168" v="2845" actId="20577"/>
          <ac:spMkLst>
            <pc:docMk/>
            <pc:sldMk cId="1592579271" sldId="808"/>
            <ac:spMk id="10" creationId="{919258C7-8822-4604-A720-D3FAF46477B9}"/>
          </ac:spMkLst>
        </pc:spChg>
      </pc:sldChg>
      <pc:sldChg chg="modSp mod ord">
        <pc:chgData name="Audree Pellerin" userId="4cafe32c-69f9-45cb-b54e-b0f54a679805" providerId="ADAL" clId="{611BA92D-D818-40A7-8C05-11206F3791CD}" dt="2026-05-11T11:35:04.285" v="2779"/>
        <pc:sldMkLst>
          <pc:docMk/>
          <pc:sldMk cId="1983478287" sldId="832"/>
        </pc:sldMkLst>
        <pc:spChg chg="mod">
          <ac:chgData name="Audree Pellerin" userId="4cafe32c-69f9-45cb-b54e-b0f54a679805" providerId="ADAL" clId="{611BA92D-D818-40A7-8C05-11206F3791CD}" dt="2026-04-19T13:26:52.403" v="2654" actId="20577"/>
          <ac:spMkLst>
            <pc:docMk/>
            <pc:sldMk cId="1983478287" sldId="832"/>
            <ac:spMk id="2" creationId="{663A3415-FF53-E6F2-24C7-71305243EADA}"/>
          </ac:spMkLst>
        </pc:spChg>
        <pc:spChg chg="mod">
          <ac:chgData name="Audree Pellerin" userId="4cafe32c-69f9-45cb-b54e-b0f54a679805" providerId="ADAL" clId="{611BA92D-D818-40A7-8C05-11206F3791CD}" dt="2026-04-19T13:30:35.388" v="2776" actId="20577"/>
          <ac:spMkLst>
            <pc:docMk/>
            <pc:sldMk cId="1983478287" sldId="832"/>
            <ac:spMk id="7" creationId="{129E7198-44AF-48F1-6CD7-CC135B2C3BE0}"/>
          </ac:spMkLst>
        </pc:spChg>
        <pc:spChg chg="mod">
          <ac:chgData name="Audree Pellerin" userId="4cafe32c-69f9-45cb-b54e-b0f54a679805" providerId="ADAL" clId="{611BA92D-D818-40A7-8C05-11206F3791CD}" dt="2026-04-19T13:26:44.883" v="2619" actId="20577"/>
          <ac:spMkLst>
            <pc:docMk/>
            <pc:sldMk cId="1983478287" sldId="832"/>
            <ac:spMk id="10" creationId="{2A906697-7984-4F42-999E-C75DCDAB5791}"/>
          </ac:spMkLst>
        </pc:spChg>
      </pc:sldChg>
      <pc:sldChg chg="modSp add mod modNotesTx">
        <pc:chgData name="Audree Pellerin" userId="4cafe32c-69f9-45cb-b54e-b0f54a679805" providerId="ADAL" clId="{611BA92D-D818-40A7-8C05-11206F3791CD}" dt="2026-05-12T15:59:39.784" v="3609" actId="20577"/>
        <pc:sldMkLst>
          <pc:docMk/>
          <pc:sldMk cId="3886442610" sldId="841"/>
        </pc:sldMkLst>
        <pc:spChg chg="mod">
          <ac:chgData name="Audree Pellerin" userId="4cafe32c-69f9-45cb-b54e-b0f54a679805" providerId="ADAL" clId="{611BA92D-D818-40A7-8C05-11206F3791CD}" dt="2026-05-11T20:06:14.504" v="3246" actId="6549"/>
          <ac:spMkLst>
            <pc:docMk/>
            <pc:sldMk cId="3886442610" sldId="841"/>
            <ac:spMk id="7" creationId="{09EC80F5-8864-2A6D-FFEB-E6E89BBE2E02}"/>
          </ac:spMkLst>
        </pc:spChg>
      </pc:sldChg>
      <pc:sldChg chg="modSp add mod">
        <pc:chgData name="Audree Pellerin" userId="4cafe32c-69f9-45cb-b54e-b0f54a679805" providerId="ADAL" clId="{611BA92D-D818-40A7-8C05-11206F3791CD}" dt="2026-05-11T13:15:49.726" v="3214" actId="20577"/>
        <pc:sldMkLst>
          <pc:docMk/>
          <pc:sldMk cId="921836976" sldId="842"/>
        </pc:sldMkLst>
        <pc:spChg chg="mod">
          <ac:chgData name="Audree Pellerin" userId="4cafe32c-69f9-45cb-b54e-b0f54a679805" providerId="ADAL" clId="{611BA92D-D818-40A7-8C05-11206F3791CD}" dt="2026-05-11T13:15:49.726" v="3214" actId="20577"/>
          <ac:spMkLst>
            <pc:docMk/>
            <pc:sldMk cId="921836976" sldId="842"/>
            <ac:spMk id="4" creationId="{0B195DB1-7BDE-1C64-B112-F4814AFFC1E6}"/>
          </ac:spMkLst>
        </pc:spChg>
        <pc:spChg chg="mod">
          <ac:chgData name="Audree Pellerin" userId="4cafe32c-69f9-45cb-b54e-b0f54a679805" providerId="ADAL" clId="{611BA92D-D818-40A7-8C05-11206F3791CD}" dt="2026-05-11T13:14:46.002" v="3079" actId="20577"/>
          <ac:spMkLst>
            <pc:docMk/>
            <pc:sldMk cId="921836976" sldId="842"/>
            <ac:spMk id="10" creationId="{60D689DF-A636-CCFF-C01E-D62DF4570A5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05246A5-B3A7-4A08-BA8B-3064CAB519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58" cy="469583"/>
          </a:xfrm>
          <a:prstGeom prst="rect">
            <a:avLst/>
          </a:prstGeom>
        </p:spPr>
        <p:txBody>
          <a:bodyPr vert="horz" lIns="91673" tIns="45836" rIns="91673" bIns="4583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043041-6439-4CE0-ADC4-1189DBBBAE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824" y="1"/>
            <a:ext cx="3078058" cy="469583"/>
          </a:xfrm>
          <a:prstGeom prst="rect">
            <a:avLst/>
          </a:prstGeom>
        </p:spPr>
        <p:txBody>
          <a:bodyPr vert="horz" lIns="91673" tIns="45836" rIns="91673" bIns="4583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01C81E-94B5-4FC4-A6E0-DA4A405FF52D}" type="datetimeFigureOut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C49DC6-1FB8-49CB-8699-9E69C0D269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301"/>
            <a:ext cx="3078058" cy="469583"/>
          </a:xfrm>
          <a:prstGeom prst="rect">
            <a:avLst/>
          </a:prstGeom>
        </p:spPr>
        <p:txBody>
          <a:bodyPr vert="horz" lIns="91673" tIns="45836" rIns="91673" bIns="4583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95033B-61EC-448D-A530-6E2830C110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824" y="8917301"/>
            <a:ext cx="3078058" cy="469583"/>
          </a:xfrm>
          <a:prstGeom prst="rect">
            <a:avLst/>
          </a:prstGeom>
        </p:spPr>
        <p:txBody>
          <a:bodyPr vert="horz" lIns="91673" tIns="45836" rIns="91673" bIns="4583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48BE1E-48F8-4E47-BD4F-202148D67B5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5:34:06.693"/>
    </inkml:context>
    <inkml:brush xml:id="br0">
      <inkml:brushProperty name="width" value="0.035" units="cm"/>
      <inkml:brushProperty name="height" value="0.035" units="cm"/>
      <inkml:brushProperty name="color" value="#156DB6"/>
    </inkml:brush>
  </inkml:definitions>
  <inkml:trace contextRef="#ctx0" brushRef="#br0">187 255 24575,'-12'0'0,"0"0"0,-1 1 0,1 0 0,0 1 0,0 1 0,-16 4 0,25-6 0,1 0 0,-1 0 0,1 0 0,0 1 0,-1-1 0,1 0 0,0 1 0,0 0 0,0-1 0,0 1 0,0 0 0,1 0 0,-1 0 0,0 0 0,1 0 0,-1 1 0,1-1 0,0 0 0,0 1 0,0-1 0,0 1 0,0-1 0,1 1 0,-1-1 0,1 1 0,0 0 0,-1-1 0,1 1 0,0-1 0,0 1 0,1 0 0,-1-1 0,1 1 0,-1 0 0,1-1 0,1 4 0,-1-3 0,1 0 0,-1 0 0,1 0 0,0 0 0,0-1 0,0 1 0,0-1 0,0 1 0,1-1 0,-1 1 0,1-1 0,0 0 0,-1 0 0,1-1 0,0 1 0,0 0 0,0-1 0,0 0 0,0 0 0,1 0 0,-1 0 0,0 0 0,6 0 0,10 2 0,0-2 0,38 0 0,-42-1 0,24 0 0,-10 1 0,1-2 0,-1 0 0,1-2 0,45-11 0,-68 12 0,0 0 0,-1 0 0,1-1 0,-1 0 0,0 0 0,1 0 0,-1-1 0,-1 0 0,1 0 0,-1 0 0,0-1 0,0 0 0,0 0 0,0 0 0,-1-1 0,0 0 0,0 0 0,0 0 0,-1 0 0,0 0 0,0 0 0,-1-1 0,0 0 0,3-12 0,-1 0 0,-1-1 0,-1 0 0,-1-37 0,-1 52 0,0 0 0,0 0 0,-1 1 0,0-1 0,0 0 0,0 0 0,0 1 0,-1-1 0,0 0 0,0 1 0,0 0 0,0-1 0,-1 1 0,0 0 0,0 0 0,0 1 0,0-1 0,0 1 0,-1-1 0,0 1 0,-5-4 0,-6 0 0,-1 0 0,0 1 0,-1 0 0,1 2 0,-1 0 0,0 0 0,-27 0 0,-126 3 0,107 2 0,55-1 0,0 0 0,0 1 0,0 0 0,0 0 0,0 0 0,1 1 0,-1 1 0,0-1 0,1 1 0,-12 6 0,15-6 0,1 0 0,-1 0 0,1 0 0,-1 0 0,1 1 0,0-1 0,1 1 0,-1 0 0,1 0 0,-1 0 0,1 0 0,0 0 0,1 1 0,-1-1 0,1 1 0,0-1 0,0 1 0,0-1 0,0 8 0,-1 3 0,1 0 0,0 0 0,1 0 0,1 0 0,3 21 0,-3-32 0,0 0 0,0-1 0,0 1 0,1 0 0,-1-1 0,1 0 0,0 1 0,0-1 0,0 0 0,0 0 0,0 0 0,1 0 0,0 0 0,-1-1 0,1 1 0,0-1 0,0 1 0,0-1 0,1 0 0,-1 0 0,0-1 0,1 1 0,-1-1 0,1 0 0,0 0 0,5 1 0,29 3 0,1-3 0,-1-1 0,0-2 0,52-7 0,-48-3 0,-41 11 0,-1-1 0,0 1 0,1 0 0,-1 0 0,0 0 0,0 0 0,1 0 0,-1 0 0,0-1 0,0 1 0,1 0 0,-1 0 0,0 0 0,0-1 0,1 1 0,-1 0 0,0 0 0,0 0 0,0-1 0,0 1 0,1 0 0,-1-1 0,0 1 0,0 0 0,0 0 0,0-1 0,0 1 0,0 0 0,0-1 0,0 1 0,0 0 0,0-1 0,0 1 0,0 0 0,0 0 0,0-1 0,-21-7 0,-3 3 0,0 1 0,0 2 0,-1 0 0,1 2 0,-1 1 0,1 1 0,-29 5 0,53-7 0,-1 0 0,1 0 0,0 0 0,-1 0 0,1 0 0,0-1 0,-1 1 0,1 0 0,-1 0 0,1 1 0,0-1 0,-1 0 0,1 0 0,-1 0 0,1 0 0,0 0 0,-1 0 0,1 0 0,-1 1 0,1-1 0,0 0 0,-1 0 0,1 1 0,0-1 0,0 0 0,-1 0 0,1 1 0,0-1 0,0 0 0,-1 1 0,1-1 0,0 0 0,0 1 0,0-1 0,-1 0 0,1 1 0,0-1 0,0 1 0,0-1 0,0 0 0,0 1 0,0-1 0,0 1 0,0-1 0,0 1 0,21 7 0,40 1 0,23-7-455,0-3 0,126-17 0,-159 11-6371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5:34:16.660"/>
    </inkml:context>
    <inkml:brush xml:id="br0">
      <inkml:brushProperty name="width" value="0.2" units="cm"/>
      <inkml:brushProperty name="height" value="0.2" units="cm"/>
      <inkml:brushProperty name="color" value="#156DB6"/>
    </inkml:brush>
  </inkml:definitions>
  <inkml:trace contextRef="#ctx0" brushRef="#br0">577 192 24575,'-16'-1'0,"1"1"0,0 1 0,-1 0 0,1 2 0,0-1 0,0 2 0,0 0 0,0 1 0,1 0 0,0 1 0,0 0 0,0 2 0,1-1 0,0 2 0,0 0 0,1 0 0,0 1 0,-14 16 0,14-14 0,1 1 0,0 0 0,-15 23 0,24-32 0,0 0 0,0 0 0,0 0 0,0 0 0,1 1 0,-1-1 0,1 1 0,0-1 0,0 1 0,1-1 0,-1 1 0,1-1 0,0 1 0,1-1 0,-1 1 0,1-1 0,-1 1 0,3 6 0,-1-8 0,0 0 0,0 0 0,0 0 0,0 0 0,0-1 0,1 1 0,-1-1 0,1 1 0,0-1 0,-1 0 0,1 0 0,0 0 0,0 0 0,1 0 0,-1-1 0,0 0 0,7 2 0,65 15 0,-64-16 0,61 8 0,0-2 0,0-3 0,0-4 0,76-8 0,-145 7 0,1-1 0,-1 0 0,1 0 0,-1 0 0,0 0 0,0 0 0,1-1 0,-1 1 0,0-1 0,0 0 0,0 0 0,0 0 0,-1 0 0,1 0 0,-1-1 0,1 1 0,-1-1 0,0 0 0,0 0 0,0 0 0,0 0 0,0 0 0,-1 0 0,1 0 0,-1-1 0,0 1 0,0 0 0,0-1 0,-1 1 0,1-1 0,-1-5 0,1 0 0,-1 0 0,0-1 0,-1 1 0,0 0 0,0 0 0,-1 0 0,0 0 0,0 0 0,-1 1 0,-1-1 0,-5-10 0,0 4 0,0 2 0,-2-1 0,1 1 0,-2 1 0,1 0 0,-2 0 0,0 1 0,0 1 0,-1 0 0,-19-10 0,1 4 0,0 1 0,-1 1 0,-65-17 0,57 24 0,-1 1 0,1 1 0,-1 3 0,1 1 0,-74 9 0,112-7 0,-1-1 0,1 1 0,0-1 0,0 1 0,0 0 0,0 0 0,-1 0 0,1 0 0,1 1 0,-1-1 0,0 1 0,0 0 0,1 0 0,-1 0 0,1 0 0,-1 0 0,1 0 0,0 1 0,0-1 0,0 1 0,0 0 0,0 0 0,1-1 0,-1 1 0,1 0 0,-2 5 0,0 6 0,0 0 0,1 0 0,1-1 0,0 1 0,1 16 0,-2 29 0,-1-35 0,2-13 0,0-1 0,-1 0 0,0 0 0,-1 0 0,-4 11 0,7-21 0,0 1 0,0-1 0,0 1 0,0-1 0,-1 0 0,1 1 0,0-1 0,0 1 0,-1-1 0,1 0 0,0 1 0,0-1 0,-1 0 0,1 0 0,-1 1 0,1-1 0,0 0 0,-1 0 0,1 1 0,0-1 0,-1 0 0,1 0 0,-1 0 0,1 0 0,-1 1 0,1-1 0,0 0 0,-1 0 0,1 0 0,-1 0 0,1 0 0,-1 0 0,1 0 0,-1 0 0,1 0 0,0-1 0,-1 1 0,1 0 0,-1 0 0,1 0 0,0 0 0,-1-1 0,1 1 0,-1 0 0,1 0 0,0-1 0,-1 1 0,1 0 0,0-1 0,-1 1 0,1 0 0,0-1 0,0 1 0,-1 0 0,1-1 0,0 1 0,0-1 0,-1 0 0,-14-25 0,5-4 0,1 0 0,1-1 0,1 0 0,2 0 0,1 0 0,1-1 0,2 1 0,4-42 0,-3 70 0,1-1 0,-1 0 0,1 1 0,0-1 0,1 1 0,-1-1 0,0 1 0,1-1 0,0 1 0,0 0 0,0 0 0,0 0 0,0 0 0,1 0 0,-1 1 0,1-1 0,0 1 0,0-1 0,0 1 0,0 0 0,0 0 0,0 0 0,0 1 0,1-1 0,-1 1 0,1 0 0,-1 0 0,1 0 0,0 0 0,5 0 0,13-2 0,0 2 0,0 0 0,0 1 0,25 4 0,-5-1 0,240 18 0,81 0 0,851-22 0,-1209 1 0,0 0 0,0 0 0,0 0 0,0 1 0,0 0 0,0 0 0,0 0 0,0 0 0,0 1 0,0 0 0,-1 0 0,1 0 0,-1 0 0,1 1 0,3 3 0,-5-3 0,0 1 0,0 0 0,0 0 0,-1 0 0,1 0 0,-1 0 0,0 1 0,0-1 0,-1 1 0,1 0 0,-1-1 0,0 1 0,-1 0 0,1 0 0,-1-1 0,0 6 0,3 23 0,-3 0 0,-1 0 0,-7 50 0,7-79 0,0-1 0,-1 1 0,1-1 0,-1 0 0,0 1 0,0-1 0,0 0 0,0 0 0,0 0 0,-1-1 0,1 1 0,-1-1 0,0 1 0,0-1 0,0 0 0,0 0 0,0 0 0,0 0 0,-1-1 0,1 1 0,-1-1 0,-6 2 0,-8 1 0,0 0 0,-1-1 0,-22 1 0,37-4 0,-443 2 0,197-7 0,-179 5 0,422 0 0,-1-1 0,0 0 0,1-1 0,-1 1 0,1-2 0,0 1 0,0-1 0,0 0 0,0 0 0,0-1 0,-12-8 0,16 10 0,1 0 0,-1 0 0,1 0 0,-1 0 0,1-1 0,0 1 0,0 0 0,0-1 0,0 0 0,0 1 0,0-1 0,1 0 0,0 0 0,-1 0 0,1 0 0,0 0 0,0 0 0,1-1 0,-1 1 0,1 0 0,-1 0 0,1-1 0,0 1 0,0 0 0,1 0 0,-1-1 0,1 1 0,-1 0 0,1 0 0,2-4 0,-1 3 0,0 1 0,0 0 0,0 0 0,1 0 0,-1 0 0,1 1 0,0-1 0,0 1 0,0-1 0,0 1 0,0 0 0,0 0 0,1 0 0,-1 1 0,1-1 0,-1 1 0,1 0 0,7-2 0,7 0 0,0 0 0,29-1 0,-38 3 0,311 2 0,-125 3 0,269-4-1365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5:34:19.274"/>
    </inkml:context>
    <inkml:brush xml:id="br0">
      <inkml:brushProperty name="width" value="0.2" units="cm"/>
      <inkml:brushProperty name="height" value="0.2" units="cm"/>
      <inkml:brushProperty name="color" value="#156DB6"/>
    </inkml:brush>
  </inkml:definitions>
  <inkml:trace contextRef="#ctx0" brushRef="#br0">206 1 24575,'7'0'0,"-5"0"0,-9 0 0,-8 0 0,-3 6 0,-3 2 0,-5 0 0,-4-1 0,-3-3 0,-2-1 0,5-14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5:34:50.999"/>
    </inkml:context>
    <inkml:brush xml:id="br0">
      <inkml:brushProperty name="width" value="0.2" units="cm"/>
      <inkml:brushProperty name="height" value="0.2" units="cm"/>
      <inkml:brushProperty name="color" value="#156DB6"/>
    </inkml:brush>
  </inkml:definitions>
  <inkml:trace contextRef="#ctx0" brushRef="#br0">889 350 24575,'-60'1'0,"0"3"0,-64 13 0,5-5 0,50-7 0,61-3 0,0 0 0,0 0 0,0 1 0,0 0 0,1 1 0,-1-1 0,1 1 0,-11 9 0,-19 9 0,25-17 0,6-2 0,1-1 0,-1 1 0,1 0 0,-1 0 0,1 1 0,-8 7 0,13-11 0,-1 1 0,1-1 0,0 1 0,0-1 0,0 0 0,0 1 0,0-1 0,0 1 0,0-1 0,1 0 0,-1 1 0,0-1 0,0 1 0,0-1 0,0 0 0,0 1 0,0-1 0,1 0 0,-1 1 0,0-1 0,0 0 0,1 1 0,-1-1 0,0 0 0,1 1 0,-1-1 0,0 0 0,1 0 0,-1 1 0,0-1 0,1 0 0,-1 0 0,0 0 0,1 0 0,-1 0 0,0 1 0,1-1 0,-1 0 0,1 0 0,-1 0 0,0 0 0,1 0 0,-1 0 0,1 0 0,-1 0 0,1 0 0,-1 0 0,0-1 0,1 1 0,0 0 0,26 3 0,-27-3 0,415 1 0,-186-4 0,-194 1 0,0-2 0,62-14 0,-54 8 0,-30 7 0,-1-1 0,0 0 0,0-1 0,0 0 0,-1-1 0,0-1 0,0 0 0,0 0 0,-1-1 0,15-14 0,-18 15 0,0 0 0,0 0 0,-1 0 0,0-1 0,-1 0 0,0 0 0,0 0 0,-1-1 0,0 0 0,0 0 0,-1 0 0,0 0 0,-1-1 0,3-14 0,-5 21 0,0 0 0,0 1 0,0-1 0,0 1 0,-1-1 0,1 1 0,-1-1 0,1 1 0,-1-1 0,0 1 0,0 0 0,0-1 0,0 1 0,-1 0 0,1 0 0,-1 0 0,1 0 0,-1 0 0,1 0 0,-4-3 0,1 2 0,-1 0 0,1 1 0,-1-1 0,0 1 0,1 0 0,-1 0 0,0 1 0,0-1 0,-9 0 0,-6-1 0,-1 2 0,1 0 0,-1 1 0,-20 4 0,9 1 0,-54 15 0,41-8 0,-4 0 0,0-2 0,0-2 0,-85 3 0,-445-13 0,573 2 0,0 0 0,1-1 0,-1 1 0,0-1 0,0 0 0,1-1 0,-11-4 0,15 6 0,0 0 0,0-1 0,0 1 0,0-1 0,1 1 0,-1-1 0,0 0 0,1 1 0,-1-1 0,0 0 0,1 1 0,-1-1 0,1 0 0,-1 0 0,1 0 0,-1 1 0,1-1 0,0 0 0,-1 0 0,1 0 0,0 0 0,-1-1 0,2 1 0,-1-1 0,0 0 0,1 0 0,-1 0 0,1 1 0,-1-1 0,1 0 0,0 1 0,0-1 0,0 1 0,0-1 0,0 1 0,0-1 0,0 1 0,0 0 0,2-2 0,7-5 0,0 1 0,0 1 0,0-1 0,1 1 0,0 1 0,0 0 0,21-6 0,11-5 0,188-64 0,-158 58 0,-63 19 0,-1 0 0,2 1 0,-1 0 0,0 0 0,0 1 0,0 1 0,15 1 0,-23-1 0,0 0 0,1 0 0,-1 1 0,0-1 0,0 1 0,0 0 0,0-1 0,0 1 0,0 0 0,0 1 0,0-1 0,0 0 0,0 0 0,0 1 0,-1-1 0,1 1 0,0-1 0,-1 1 0,1 0 0,-1 0 0,0 0 0,0 0 0,0 0 0,0 0 0,0 0 0,0 0 0,0 0 0,-1 0 0,1 0 0,-1 0 0,1 1 0,-1-1 0,0 0 0,0 0 0,0 1 0,0-1 0,0 0 0,-1 0 0,0 4 0,-1 2 0,0-1 0,0 1 0,-1-1 0,0 0 0,0 0 0,-1 0 0,0 0 0,0-1 0,-1 0 0,1 0 0,-1 0 0,-1 0 0,1 0 0,-1-1 0,-11 8 0,-7 4 0,0-2 0,-50 24 0,10-11 0,-86 23 0,43-16 0,33-21 0,65-13 0,0-1 0,0 2 0,0-1 0,0 1 0,0 0 0,0 1 0,1 0 0,-1 1 0,-15 8 0,16 1 0,19-8 0,26-6 0,641-148 0,-658 143 0,13-3 0,0 1 0,37-4 0,-62 11 0,0 0 0,0 1 0,0 0 0,1 0 0,-1 1 0,0 0 0,0 0 0,0 1 0,0 0 0,-1 0 0,1 1 0,0 0 0,-1 1 0,10 5 0,25 18-1365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04A2656-A4A1-4159-AFBB-372F33845E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58" cy="469583"/>
          </a:xfrm>
          <a:prstGeom prst="rect">
            <a:avLst/>
          </a:prstGeom>
        </p:spPr>
        <p:txBody>
          <a:bodyPr vert="horz" lIns="94214" tIns="47106" rIns="94214" bIns="4710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1E8CDC7-68E9-4060-ACB0-7D5E10EACC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824" y="1"/>
            <a:ext cx="3078058" cy="469583"/>
          </a:xfrm>
          <a:prstGeom prst="rect">
            <a:avLst/>
          </a:prstGeom>
        </p:spPr>
        <p:txBody>
          <a:bodyPr vert="horz" lIns="94214" tIns="47106" rIns="94214" bIns="4710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B7DE7A-0C08-4313-A249-10EADFBC9D86}" type="datetimeFigureOut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DC5A4951-F592-4AF9-8662-970C669D4D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4" tIns="47106" rIns="94214" bIns="47106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AD1DBA87-E1CD-460C-A8D1-D9886DA01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567" y="4460242"/>
            <a:ext cx="5681343" cy="4224655"/>
          </a:xfrm>
          <a:prstGeom prst="rect">
            <a:avLst/>
          </a:prstGeom>
        </p:spPr>
        <p:txBody>
          <a:bodyPr vert="horz" lIns="94214" tIns="47106" rIns="94214" bIns="47106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827A30-DE63-4441-8F74-3272505D04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7301"/>
            <a:ext cx="3078058" cy="469583"/>
          </a:xfrm>
          <a:prstGeom prst="rect">
            <a:avLst/>
          </a:prstGeom>
        </p:spPr>
        <p:txBody>
          <a:bodyPr vert="horz" lIns="94214" tIns="47106" rIns="94214" bIns="4710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194E2F-282A-419F-BEAB-5CC5278A3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824" y="8917301"/>
            <a:ext cx="3078058" cy="469583"/>
          </a:xfrm>
          <a:prstGeom prst="rect">
            <a:avLst/>
          </a:prstGeom>
        </p:spPr>
        <p:txBody>
          <a:bodyPr vert="horz" lIns="94214" tIns="47106" rIns="94214" bIns="4710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3BF1F6-CC5A-4E4A-BC46-61B29DBC811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BC756C66-C648-4D24-ADA6-E22A59EF88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DFEEDE50-472D-4D57-ADC7-BFAD7FAA5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0AAC8173-9223-47A6-AC3F-59C6B0C07B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175064-F600-4F16-B2EB-F70FABBC8623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60B3D613-3759-404F-82E3-66D656342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8E6D360-4578-4CE1-B7C2-C4BFBD990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 dirty="0" err="1"/>
              <a:t>com.intuit.quickbooks.accounting</a:t>
            </a:r>
            <a:endParaRPr lang="fr-CA" altLang="fr-FR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57BF66B-493C-4BA4-96A7-23AA5080F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340028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5718A-AE22-2EC9-2565-902BE72A6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8901D88E-A3DE-F657-AF3E-78CA17EBA8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8C7DAFF4-81AD-2D3F-C286-82284AB60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 dirty="0"/>
              <a:t>https://www.lecfomasque.com/blogue/</a:t>
            </a:r>
          </a:p>
          <a:p>
            <a:pPr eaLnBrk="1" hangingPunct="1">
              <a:spcBef>
                <a:spcPct val="0"/>
              </a:spcBef>
            </a:pPr>
            <a:r>
              <a:rPr lang="fr-CA" altLang="fr-FR" dirty="0"/>
              <a:t>https://www.lecfomasque.com/forums/</a:t>
            </a: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6387528C-0EE9-1A39-72AF-F10015DE9B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212140-48FF-4A95-B78E-9C61C59C7CFD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307579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A0482F97-AB8A-45D9-92A5-32D620E1EB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0A76A22A-674C-4E45-BCE7-423EFC207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 dirty="0"/>
              <a:t>https://www.lecfomasque.com/blogue/</a:t>
            </a:r>
          </a:p>
          <a:p>
            <a:pPr eaLnBrk="1" hangingPunct="1">
              <a:spcBef>
                <a:spcPct val="0"/>
              </a:spcBef>
            </a:pPr>
            <a:r>
              <a:rPr lang="fr-CA" altLang="fr-FR" dirty="0"/>
              <a:t>https://www.lecfomasque.com/forums/</a:t>
            </a: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E40E5A11-D8E7-4006-8936-457DCDB3D3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212140-48FF-4A95-B78E-9C61C59C7CFD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558435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60B3D613-3759-404F-82E3-66D656342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8E6D360-4578-4CE1-B7C2-C4BFBD990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 dirty="0"/>
              <a:t>!web202605cfo$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57BF66B-493C-4BA4-96A7-23AA5080F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340028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CF290595-301E-4F9D-B1C3-B98C0857AC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56DE32E5-BAD7-4CCD-A27A-EBF5ECA11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 dirty="0"/>
              <a:t>https://events.teams.microsoft.com/event/a84c76ef-afa2-4062-ae9d-e013bb4cc709@030382b5-694a-485f-8306-f5a82d1e697e</a:t>
            </a:r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ECD51EF7-B7DB-4748-A7AD-4D49F66984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820F0-D400-402D-8026-0306929F3A48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F3E7DC0A-63B7-4279-9A17-B85D3207A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2B1745A8-2B8D-4188-B0AC-6F9383ECA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98316512-EB30-4390-8F3A-BEE7FAE34B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20D121-B988-4A8D-8C59-7CC9CC46B55C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195BB557-46F1-406C-A397-E33F1EF89F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05E97F59-55FD-4A08-B3A2-ACBBC1042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7500F1C-38A0-482B-BC6E-006BC7356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F821A3-D10E-4C8E-BA6C-D4E43EF74182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195BB557-46F1-406C-A397-E33F1EF89F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05E97F59-55FD-4A08-B3A2-ACBBC1042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7500F1C-38A0-482B-BC6E-006BC7356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F821A3-D10E-4C8E-BA6C-D4E43EF74182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89212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BBE87C3-806E-4155-8867-D186A76899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D8A14A52-FBA1-4CCC-8F37-5DE72BC69D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dirty="0">
                <a:latin typeface="Times" panose="02020603050405020304" pitchFamily="18" charset="0"/>
              </a:rPr>
              <a:t>https://www.meetup.com/pugmontreal/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A89663B0-8C22-46F3-A511-45DE007381E9}"/>
              </a:ext>
            </a:extLst>
          </p:cNvPr>
          <p:cNvSpPr txBox="1">
            <a:spLocks noGrp="1"/>
          </p:cNvSpPr>
          <p:nvPr/>
        </p:nvSpPr>
        <p:spPr bwMode="auto">
          <a:xfrm>
            <a:off x="3984588" y="8853629"/>
            <a:ext cx="3050973" cy="46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21" tIns="46713" rIns="93421" bIns="46713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BE34461F-3D72-4461-841D-E3542D38B2C3}" type="slidenum">
              <a:rPr lang="fr-FR" altLang="en-US" sz="1100">
                <a:latin typeface="Arial" panose="020B0604020202020204" pitchFamily="34" charset="0"/>
              </a:rPr>
              <a:pPr algn="r"/>
              <a:t>5</a:t>
            </a:fld>
            <a:endParaRPr lang="fr-FR" altLang="en-US" sz="11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60B3D613-3759-404F-82E3-66D656342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8E6D360-4578-4CE1-B7C2-C4BFBD990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57BF66B-493C-4BA4-96A7-23AA5080F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60B3D613-3759-404F-82E3-66D656342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8E6D360-4578-4CE1-B7C2-C4BFBD990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57BF66B-493C-4BA4-96A7-23AA5080F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25AFC6-FA78-4A6B-9CA8-DBE46B47B5C9}" type="slidenum">
              <a:rPr kumimoji="0" lang="fr-CA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CA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028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9D6E2C52-7676-4495-8707-BFD3F6A085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B493037D-2D1F-494D-B88E-2C5491B75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 dirty="0"/>
              <a:t>https://www.lecfomasque.com/webinaire-excel-creer-un-tableau-de-bord-de-gestion-budgetaire-dynamique/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890C2CEF-DBB0-4449-9913-F0F4354E1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E43E96-DC2E-460B-AA62-41D371AB791A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2B160-0003-9B35-0DEF-7A045F62F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C0BAADB5-E9BA-ED6A-05F3-03787D501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DEDC6BD4-F45D-D7EF-614D-7DFC92E39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 dirty="0"/>
              <a:t>Connexion BD : Exemple Sage 50 (connexion, dictionnaire</a:t>
            </a:r>
            <a:r>
              <a:rPr lang="fr-CA" altLang="fr-FR"/>
              <a:t>, modèle de données)</a:t>
            </a:r>
            <a:endParaRPr lang="fr-CA" altLang="fr-FR" dirty="0"/>
          </a:p>
          <a:p>
            <a:pPr eaLnBrk="1" hangingPunct="1">
              <a:spcBef>
                <a:spcPct val="0"/>
              </a:spcBef>
            </a:pPr>
            <a:r>
              <a:rPr lang="fr-CA" altLang="fr-FR" dirty="0"/>
              <a:t>Connecteur intégré : Dynamics (Tentative avec le connecteur business </a:t>
            </a:r>
            <a:r>
              <a:rPr lang="fr-CA" altLang="fr-FR" dirty="0" err="1"/>
              <a:t>centratl</a:t>
            </a:r>
            <a:r>
              <a:rPr lang="fr-CA" altLang="fr-FR" dirty="0"/>
              <a:t> = </a:t>
            </a:r>
            <a:r>
              <a:rPr lang="fr-CA" altLang="fr-FR" dirty="0" err="1"/>
              <a:t>echec</a:t>
            </a:r>
            <a:r>
              <a:rPr lang="fr-CA" altLang="fr-FR" dirty="0"/>
              <a:t>, tentative avec Dynamics Hérité + URL obtenu dans Web Services = succès)</a:t>
            </a:r>
          </a:p>
          <a:p>
            <a:pPr eaLnBrk="1" hangingPunct="1">
              <a:spcBef>
                <a:spcPct val="0"/>
              </a:spcBef>
            </a:pPr>
            <a:r>
              <a:rPr lang="fr-CA" altLang="fr-FR" dirty="0"/>
              <a:t>Connexion API : Exemple </a:t>
            </a:r>
            <a:r>
              <a:rPr lang="fr-CA" altLang="fr-FR" dirty="0" err="1"/>
              <a:t>Quickbooks</a:t>
            </a:r>
            <a:r>
              <a:rPr lang="fr-CA" altLang="fr-FR" dirty="0"/>
              <a:t> https://www.postman.com/supply-engineer-27502500/quickbook/documentation/het4ncq/quickbooks-online-api-collections?sideView=agentMode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FBADF0AC-1A0D-7E55-C12E-4AB3A6B956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57657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CBD55F5-B1A7-4381-90F3-C880FE0C6A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-4763"/>
            <a:ext cx="105727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536" y="16813"/>
            <a:ext cx="10896533" cy="1268759"/>
          </a:xfrm>
          <a:solidFill>
            <a:schemeClr val="accent2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1628800"/>
            <a:ext cx="10369152" cy="40324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E981D0-8D38-41B9-9AFD-6E646954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7F760-6B48-4472-B0EF-7C3ECB57A1DE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5667F-3F1D-4423-8E46-91EC89D82F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35563" y="6372225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2031-1F6F-4CEA-87B6-A1E1B8FED0E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640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59D820-1779-4F7C-9CE8-F22939B2E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D7B7-FCB3-479A-A360-81DB4187BD74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E8B473-0F5E-4231-B049-F17E8D67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EA22D3-3E3A-4622-9804-D1F03380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C4467-EBE8-441A-BCB9-AF06B774134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99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5C236-A7C2-46AC-B053-8B8AF58B2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DD4C-F1AD-45DF-B048-4ECBFE6B41E7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471D9-9B1F-4B75-863E-5AD9575D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81398-9BF7-4911-8BD0-F034BC1B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C6723-FBB0-4AF3-A8EC-87832473022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790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0B5D-6F6B-46BC-AFBA-8889DE00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9CB2-33AD-4C59-93C0-1284393E5D99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D2AA9-C4B6-4AB8-863E-D8A976D2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FC16B-50AB-45F6-AEFC-324C2E58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9A9DD-0DA3-4A71-8499-D1A1D98F527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4479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F03C67-9839-4E36-BCAF-01BCD4D0C112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C78C8EF4-B2E6-4506-AA67-933EB4FBDBF5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C21CAC0C-3A81-45CD-8EBC-6734CBD32FEA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E701FEDF-1D3E-422D-99CF-2F4607D43B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4095F88-853D-4D3A-9E5D-9C1001EC103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761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3ABAF2-9A8E-4E9B-9E21-CF1A92CC0558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6CBFBBAD-D96F-495C-A0D3-DA703728BCA7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54D1ADAF-6298-465F-A1A8-B1AEDE5181CD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44A418DA-4084-42A1-8C56-CE6E8EF75C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867239B-B201-4AAA-A0F5-7F9ACD6447F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568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2E3768-9D8E-4057-AECE-FFF41019865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16BDF0D4-C4D8-4A95-8735-0391DC76D3A4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F00159B3-B7A9-439D-82CA-7FCEC084FEC6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E6881B48-B7FB-4DA8-9AD9-E88BF672A0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FC0AAA3-7488-472B-A624-63314A68A71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339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E957E4-7BB6-419B-AFAB-A32E445CA665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45857FC6-AD5B-484F-A1E1-2FDEFC98143D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FCC373F8-DA06-4B97-B8A1-0EAB101E916E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1B50517C-C274-4730-B703-E74FEEEFE9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B8CAEAC-64C6-4098-BD80-F125A15D87E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1078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CAD8E6-7BEC-4B3C-A6B1-5D57AB0631BE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8B2B4523-A17F-4D7B-8BAF-FD55F98C4C6E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65C0866E-D3EA-4D14-9C75-B2A8356D1AF2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4B0925A9-C10B-4DC6-BD09-3D262C4F73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BE6FA5C-77F0-456B-8FEA-6562A03512B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934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6FAF61-AEAF-4738-B438-15215DB93627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1CB36428-2946-4907-839F-C537CF061B03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7AF2A26D-346D-4F5B-BD7D-C2A1AC7F1B3A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29F8564C-ED54-4D07-A032-28BEFDEE07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C2C1C76-D75D-4592-961B-A04EBDB1C562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3785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42368A-8612-4D0B-A2EF-DD18D9DF8B9B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0CABD138-BB73-40FA-BD6D-2D2F3478339D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34D66A2A-D323-49B4-AD64-2EC23B0E34A8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F4602475-B0AA-4882-A181-DDA9233D4F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6B39F8D-C651-4305-B270-2BDF787498C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752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53CCE9F1-32CE-46BB-9D3C-B640843002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876925"/>
            <a:ext cx="12192000" cy="1000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CA" altLang="fr-FR" sz="1300" b="1" dirty="0">
                <a:solidFill>
                  <a:schemeClr val="bg1"/>
                </a:solidFill>
              </a:rPr>
              <a:t>                                                                                                   		Audrée Pellerin</a:t>
            </a:r>
          </a:p>
          <a:p>
            <a:pPr eaLnBrk="1" hangingPunct="1">
              <a:defRPr/>
            </a:pPr>
            <a:r>
              <a:rPr lang="fr-CA" altLang="fr-FR" sz="1300" b="1" dirty="0">
                <a:solidFill>
                  <a:schemeClr val="bg1"/>
                </a:solidFill>
              </a:rPr>
              <a:t>                                                                                                   		Experte Excel et Power BI</a:t>
            </a:r>
          </a:p>
          <a:p>
            <a:pPr eaLnBrk="1" hangingPunct="1">
              <a:defRPr/>
            </a:pPr>
            <a:r>
              <a:rPr lang="fr-CA" altLang="fr-FR" sz="1100" dirty="0">
                <a:solidFill>
                  <a:schemeClr val="bg1"/>
                </a:solidFill>
              </a:rPr>
              <a:t>                                                                                                                      		Site web: lecfomasque.com</a:t>
            </a:r>
          </a:p>
          <a:p>
            <a:pPr eaLnBrk="1" hangingPunct="1">
              <a:defRPr/>
            </a:pPr>
            <a:r>
              <a:rPr lang="fr-CA" altLang="fr-FR" sz="1100" dirty="0">
                <a:solidFill>
                  <a:schemeClr val="bg1"/>
                </a:solidFill>
              </a:rPr>
              <a:t>						Courriel: apellerin@lecfomasque.com</a:t>
            </a:r>
          </a:p>
          <a:p>
            <a:pPr eaLnBrk="1" hangingPunct="1">
              <a:defRPr/>
            </a:pPr>
            <a:endParaRPr lang="fr-CA" altLang="fr-FR" sz="1100" dirty="0">
              <a:solidFill>
                <a:schemeClr val="bg1"/>
              </a:solidFill>
            </a:endParaRPr>
          </a:p>
        </p:txBody>
      </p:sp>
      <p:pic>
        <p:nvPicPr>
          <p:cNvPr id="5" name="Image 7">
            <a:extLst>
              <a:ext uri="{FF2B5EF4-FFF2-40B4-BE49-F238E27FC236}">
                <a16:creationId xmlns:a16="http://schemas.microsoft.com/office/drawing/2014/main" id="{A9F04E1F-3B01-47DF-B66E-01A124AA70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5605463"/>
            <a:ext cx="177482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404664"/>
            <a:ext cx="10369152" cy="52565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33C6420-312D-46A9-9ACE-8281D4989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55BF-4981-4D5F-852D-B26A1EF08114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864177-13EE-4FA2-8C1B-D71947ED5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1373-EBFB-46AD-9315-42279B9BB86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2065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1BC2C0-9EAB-4655-A02B-02773AE1F2A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3FF9A233-9E3E-4CB8-9C40-35586FD5D6E8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15F5FEAC-A4CD-4581-8F99-6E96518F1B97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D8022A6D-A10F-4079-BEB2-32295DB035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97E6053-355D-4BF3-9B08-771C39A9464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8028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69225A-5242-407E-8D11-C8E33EB0504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7200DFC7-7AAC-491A-9251-C902518E78AF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6FABD3FC-3CF7-4C4C-94E4-B0D519B2A3FA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868E687D-B4EC-4969-9569-47D13B76CB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A6DAE1E-1239-42D0-8FB4-FCDAF6FA5CD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6767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A50172-49DE-4FC5-A6D3-55A3BCEDB053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26F547E0-E9CE-45BA-BBD7-1EF559E59363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FB47302B-DB53-4804-AF47-3310341F2940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064D84A4-08FE-438C-AE3D-BAC45FD83A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4752B4B-3070-4BBD-83D3-8048AC6E7A9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186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8A077C-BD81-45B4-83FF-BB45765D6D7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9E262ABD-F8D2-472B-861F-D0F618B36BDC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79EDFD69-FA3A-4A45-AE7D-2D80BEEC8363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31012CCB-4398-40EF-A34D-E05988F0CB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815E855-524D-4B53-B8B7-9FDC204420D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789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CCF9B0-EB53-44DD-8C19-CE8C43D2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3F85-6883-435A-B54C-E6A26FB6C3F0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E6FDA7-7E97-49B3-B1BC-E6A9E23B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E86886-E5C5-4F5F-9379-BA24B272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D2AF-DA3D-46CC-95B8-DFCCDCC32F1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4661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0A1C8-389D-4628-9BAF-964D8F6DA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0440-5DDE-4E93-A7F6-F55C9148E4CC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D16A08-2EFC-46A7-92E5-45DEFB57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86A626-5A12-44D9-B4D9-B953D388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AF1CC-7A32-49DB-B6FC-9472D429785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4589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5B4212-5254-4DB1-9D1A-D19AD9F6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0E18-7BE4-4B0D-B4A0-F78DE06329F5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84ED58-335C-4F95-A72D-2EBD336E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926D94-53D4-44AC-BF9D-A2250F1A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74103-1987-4757-92DE-11FFCEE8C94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7423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ABF462A-B481-4FE0-9BAF-DF9D2B71A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F6300-2FE6-4ABF-A6A4-3E12D975D5C9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8DBC479-EE0B-4009-918C-D940EC9E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E44013D-F9C7-4C3E-ABC4-6311157F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FBB89-5C77-4A69-A457-459649129BD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7270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801BCC06-2939-4152-9149-E6988759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0997-F6BD-49B6-8A73-74276F4F7EC5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646BF98D-914B-4B78-A93B-99E07E6C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D041909-8153-44AA-BF31-C2484A1F5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56E3F-E93B-4409-9424-B8383325729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138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1FD412A5-D96A-490A-9DA2-31F783FF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920D1-1AB3-43CD-881A-5D9DAD76931C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4183C95D-43A2-4719-A2AC-0ED22138E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D4C7D846-4273-4232-973B-83D03B7D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5CCD1-CA0A-4057-9609-1E85B3BA27F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676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solidFill>
            <a:schemeClr val="accent2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10896533" y="99219"/>
            <a:ext cx="1151467" cy="1219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fr-FR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C61322-289A-4332-A17A-D6FBF0EC05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CC51B-36C7-4C57-B36F-E0A73DE3951D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CCDB8F-BA1F-4A4C-8B11-A7E2401402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37E304-C8B3-4352-A506-F876BFA7DE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D311C-08EE-42BF-872F-AD1E8DBF5E2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8274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3A9A2422-F463-4AF1-9836-EF531DDD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9827A-D670-4953-8EF9-26958A6022C2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9E9BBAD-43E0-4DDD-B7A5-8E595912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2913FAAF-DDBD-4836-9371-0711C24A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AA361-8729-4AEA-8ED8-743EE7C3EE9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6311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D010CCE-ECB6-49DE-905B-696EDF518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88555-124A-4A9C-A372-9451E568E113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374F9E6-19AA-45F2-812D-B8556641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E8B15B7-9C56-4B4E-A16A-931374F7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60962-F033-4CF9-864C-E9930ED0F80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3673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5C88D67-CAE5-4191-9B3A-985EAEC14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8C07-C29C-4466-90D1-B1C4608157E0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0EBD26C-2B8D-4844-AC4F-2C3DC76B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AB69C3A-50EE-4139-BB7C-CA7BBEEA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80D84-26BC-4414-AF35-EFA61292495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5004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D54889-8269-417A-9C0B-670EF2AB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1AC6-CC7E-4083-A10A-48B5BD35ECD6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B5406B-DC7F-4517-ACC3-3FC94A53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03C207-4737-440F-BE8B-8DC388A2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A3D85-F37E-40D7-9EAE-853777F3C85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792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32483-314A-4229-9D30-7A643D38F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A5FB4-7BE6-4591-9F37-FE8B31732C03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9FAE18-30F7-471F-AD3A-1CA18F79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AEFE24-E0D1-4D2F-B23B-ABAF9697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5D31-4DC6-4D37-8E11-C96DE8AB2F1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1239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8004E5-564E-4EE7-980B-50B33248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4A5B-5DAB-4D33-AAEB-9B1D07760B07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AFB600-9700-4CB8-BB56-EB25C33D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5925BA-562F-4573-9CFA-80CD1B8A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58F71-7591-4373-AE4D-6BED8312305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8129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9CA103-D8A5-4A6D-BC42-08234991F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F7B24-9577-45CC-84DB-DC2885774E58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8AAB9E-4626-4271-B380-F4DFC30C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06851F-DC4E-416B-8439-ABBB1E0D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370FC-CCF5-4AF3-94F0-F07F107B928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1280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261229-C210-42E6-895D-46BD29E0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7D02-7E12-4992-9C20-A0256D45B281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920F70-EBDF-46EE-8F59-A16A103E9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2A4AC4-1FFA-4952-B493-C05AED22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6C2A1-E3DC-4A00-91FD-7968598A188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0121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12A57A7-50ED-4144-AEB3-F96CB903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11CE-DBF2-4E9D-AFEC-EC165E1532A2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F375720-32DA-49D2-9105-D2E8A0CE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5D1F566-A5A8-4760-B948-56633BF9A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DF6E-2627-4EB1-9A47-C7FF1D636D4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289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9238094-C224-4174-9A42-BEA0F3128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2112-CB27-493D-81A2-F0EF7421A62C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B189D69-838A-4A10-9B5E-309EA06D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079C1FE-27E4-4838-BD00-7D2D47D6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F3500-F4C6-4880-A6FA-E63BEEECC60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81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6D6AF-F5AD-47A5-8F72-073EFFFF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B56F6-3005-4E0F-8846-C7AA7EFB2C52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15043-BA42-48AB-8554-6EE7B583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AC72B-302E-4A13-8DC3-1BC5FD62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BEE59-3217-4C93-B406-69B2A4B9F7F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98428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4AB92C4-97A3-444A-8411-5932EB73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5D19A-41D2-40DB-ADB2-154BDF4E9E2D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FA6297D-A72B-4085-A56A-B9530D5B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870F53B-9882-4D2A-923C-ECE0950B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7228B-4E03-44B8-8DDB-79E20D10CDE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83341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AD76CA78-1BCA-4284-A93D-386A9848E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4D988-0140-4157-8957-E0B30421A978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86AF0EC-02BC-46C3-8C69-7C284569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B07C3D5-E642-4A17-A5F7-946301F7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E355-C06D-451A-A3DE-432C6E35674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177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8F74F5D-0D00-443B-B864-7AA2D051C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1EBB2-020C-4DFE-8293-A332852477CB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8664443-58DB-444D-A06C-FB56B5138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15FCF76-B149-4DB2-8A66-E90A2797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0213D-0EDE-4694-AA1A-CDDF0182833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5689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E31D454-39EF-41D7-B42F-155EDF90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574FB-29D8-4258-BB66-E414133A1DC0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B9E6D5B-CD7E-4FE8-B865-C75A314C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95D6264-9709-4B8B-A782-7534C5ED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46A03-113E-4B39-A4BF-E904BA29C71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7025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CF0986-AB69-4095-A58F-F8A2950F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B9B4E-8666-4DFD-AC4C-0D2FAD32C4E6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DF5519-4D7E-47B8-947C-986C8B0D2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9DDBD0-7A7C-4000-A95E-78ACBB07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165A3-ADC8-43FA-92E5-0CBFFB0AEBB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3770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8C2E9D-EB7A-41E1-8E11-AABAC56B7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D8298-09F8-4D72-9161-F1CEE1480898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80D637-21C8-46C5-B379-12EC176C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609B34-423E-4A05-8CF8-E86C5C2D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3E9C-CD9D-4C23-B45B-F2036462FF0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8530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DCF172-2BBD-4FF1-AC6C-26246572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61FBA-2DA0-4583-B480-06BF68AEDF20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C9B1A5-6330-42D4-A310-B4334B74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B0F6F0-8431-4AB3-9BB7-A9757FA3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8398B-6633-4FB0-B59C-767E4CD5FA6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49465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EC4674-FDE1-4582-B182-91F6ED647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7A2A6-90C4-4C91-9BEC-81D59EB47D4D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7E6F4F-77C1-485B-B97D-32D1F459B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6C521F-967B-49B7-9E38-4A6CDB172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FEBC2-CD29-48AC-BBAE-BFDDEAB727F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3117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1CD3DD-848E-4A4A-AFF7-D4A2D57E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A89C-1937-471A-B4C8-3B96F8A8C056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1997E0-69B4-4F2C-95E4-C8B80625D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C81B9E-B669-4C7E-B63E-3C3CF1A2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921A6-7085-4BCB-8BB4-774A1E0D92A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3384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ECF4A91-987C-4F44-985C-197919C9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67AE2-394F-49CC-BCA8-24B14F73239B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52A2BFA-DE79-45DB-9973-13B65B03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ABA1722-B525-4031-9D88-EE7CFA4B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0B3E6-5404-4913-8101-06DD3D8E400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69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C42A57-B81A-453D-811D-A6BB7286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BD5D7-3B0D-4E47-B6CC-6CFFD270BFE4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B2F6C6-0769-45A4-987D-273B9D09B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6F5ABF-61E4-446D-B9F6-73A9D1C9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513DC-BCCA-4906-A124-0351BD552E0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36531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8901139-CE39-4DE1-8E9A-4933DCC5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70631-1F0B-4CC3-8D59-7BEF6732D071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672DE47F-2181-473A-8E16-DB37A66D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B5968C6-43E9-4C8C-9BA7-138826B6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B252E-0A93-41C2-978B-E0CBC7DC5E6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30648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FC49629-BBEC-4F80-8DD3-D5C4B948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AC04-A89E-4DD6-B2B9-B3D8430318F0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2BB79E16-4F17-4B63-BFB0-59CEB536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19AC5D1A-C616-4411-8FEC-179D95122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C5EA-7000-4B21-BBB7-6D2BB248A72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44411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08E4421E-0CE5-44DA-A368-1B1BC840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24AC-79DE-4094-981F-85B13C6B51F5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AC4A5757-F588-4FC8-9E69-BF91FA2E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C40D88AC-601D-4703-B2E6-CCF8BF54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DA31A-2FC1-42C8-9EC1-339C63103A0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05586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31C8729-244B-4650-8F85-FD2DE241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05867-AC6A-4B5E-8DFB-8C1844EADE19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C7CA360-E5C3-4F43-8131-5F57C402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064F42C-B771-44FA-B992-E9DAE8A3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2B1D0-F406-4EF2-91BD-2F6D5D03179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5087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05CC895-DDDD-49D3-A4F9-BF67C23B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7767-A171-4F56-A29A-2E8851A0A594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0B5657C-7CBC-4FF5-89FE-9B3CA732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9BEAA96-D29E-4A52-95EA-47B18DA0B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281EA-1399-4858-9D31-9F720E69D37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37562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FBEA32-1913-4AA5-83E2-40A20654E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EFB3-595C-439A-B464-DA45BFFB4DF5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45D1CB-AB11-456D-BE72-665AC964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8345E6-4FB9-4A56-A2F0-2EEF6A04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5AAC-7934-4BFD-9918-CCEAD361915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27325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D7ED86-C458-4392-B8A0-16F6E9F3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461F5-8A98-4610-9273-8720C6D4C0F8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F0FAC8-0A0C-4296-A541-70B4781C4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2C5876-6C95-4028-8929-9BF937A64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8A02-3125-4A8B-9BA9-21B42BF6428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92102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A272B4-ADC3-4320-8F56-13FAF6A8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2E66-1FE7-486D-827A-6E40D4FC1811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8C4083-2E03-4EDC-99A0-5F648B5E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535F3C-8432-4EF0-8284-5E779B64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E127C-4B72-461D-9A8D-48A5E56F430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85222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D0B610-7662-40CE-B4F1-E1D99E7D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1152-74DF-4AFB-9AE3-2696DEE9D764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EEF035-C670-471F-9222-B1BE04A0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8616EA-BD1E-4725-BD72-C9E01124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5869-27DB-48D9-BF8B-097C9B58673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3411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E6F86F-B263-4F17-8019-C5D53F7F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ED17-9BCC-478A-A0D4-7A78AD49064A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663B0-16D6-40BE-A048-2F837780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DF6297-B769-411F-8732-FF5A8A87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BA830-8AA0-4605-85F6-CC7553EA9C6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967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03ACA5-F3FE-4B7E-9CEF-B6F96B22F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CA36-667A-4442-B550-75A20A35A64E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8F9052-3F43-47ED-AFB2-E428E8A1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46E733-09C7-4559-9318-3F208894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D7DD-22B4-46BF-B2FE-355696019A7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65510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DB1AFDB-EAFD-40D9-8048-264B0AC0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759D7-2590-43ED-938E-A7007D68B8C2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8E18164-F1F4-4A8C-BBFC-4D5A11B0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5841D06-EC84-4046-8AE4-7CEF0D2E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D924-76E7-4B94-B28F-7BDC0175B72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54431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2FA7A2A-41A1-4995-97D1-65AC6DBA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81EE4-B518-4575-BA79-EFF085CCCE36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D91BA4D-F075-4118-8767-F5D473B94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6EBB097-27CF-46BE-80A7-CC324F11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1F33F-503A-4352-B76D-1ED7ECC2B3B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20323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FB1C5E39-67D1-4D69-B31C-303A148F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4E3E5-A8C7-4903-A712-63F0ADBED3F9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337933EB-6CE2-4632-857B-1D53B3724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403B674F-9B44-46A5-B7B2-5DFE1917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22A2D-2DF8-4A9A-96D1-A96B344892C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75543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556B6DB8-5DEC-4848-8E36-17069938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D59CC-C725-4A30-A8BB-463A54594937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F932B35F-1BAD-4EE2-A925-CAA40D766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C2A81DB5-6A37-4412-A1C2-F4E35183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7CBEF-405D-4128-96A8-D56344BFE0B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54533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F1E6955-511A-4D74-8A60-22F81778B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B5BD5-6BD0-45B4-BCBA-F640AD1DC155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73C305D-1533-49DD-B5ED-17EFD9669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ED3988F-E159-4CA0-A33E-5B0FE4A9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B149-16BB-4859-BDA5-590713CBB80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32020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5DD65BC-5431-4AFC-8C43-DA5ECF06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5FC45-1535-4D5D-AC44-D8E5647E9AC0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96D99F0-AA13-4E97-A03B-3042EC66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259EA95-A74A-46A2-A650-38905CB0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5D04F-CE8E-476B-9C24-1AD0C95EF0D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53538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3A4070-8BDA-4ABE-8E84-3BAF7C9A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990C-50DC-43C3-9AA3-51F07348F006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433FFD-9D1D-4795-A097-9033A9B5B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39647B-1D4A-4AFB-94BA-FE1DC591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1B1AB-470C-4370-97C5-9D9ABCE887E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55031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84EA8E-BAC3-4FFD-A286-BCC79174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C628-1BFE-4D8B-BACE-1426FB59F396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9B98E8-D939-454E-B752-BB631456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746CA7-AAED-4F13-B7D6-7851FF3C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5D78-B22D-4000-A6D2-823A828615D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90818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360680-7D11-4B54-8A9E-075802FC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5ED64E-0CA1-4C17-BA85-D8D49159B3B6}" type="datetime1">
              <a:rPr lang="fr-CA"/>
              <a:pPr>
                <a:defRPr/>
              </a:pPr>
              <a:t>2026-05-12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863A74-97F2-4380-B787-EB82D86C2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D2EBC1-7549-41A8-BC31-3059EA43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BC83-82D4-4235-ACC8-C8F5BDC76F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2586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50627"/>
            <a:ext cx="10972800" cy="696036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24084"/>
            <a:ext cx="10972800" cy="4502079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50E21D-C69D-41B8-9EBA-829BB8DC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E69733-E125-48A7-B21B-1E8BA26AB27D}" type="datetime1">
              <a:rPr lang="fr-CA"/>
              <a:pPr>
                <a:defRPr/>
              </a:pPr>
              <a:t>2026-05-12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A2D93C-8977-46C3-936F-D22D609F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0AF2CB-7033-48DA-AFD9-1816E0376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387F-5509-4C8F-A005-0CE036D5DF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4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229519-458C-4210-A668-39CDC28D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659D-F27B-4263-9D08-FAEA6A29F264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91C727-11D5-4A12-A079-520EAA159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36C021-8427-4A9A-9640-D5843BBB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BFA2-542F-483F-B0C1-7B60E5D12BA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9780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540423-1AC5-4D36-B9BF-0B01C007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F0E991-D7A9-4EEC-9C3C-75E4A573D4A7}" type="datetime1">
              <a:rPr lang="fr-CA"/>
              <a:pPr>
                <a:defRPr/>
              </a:pPr>
              <a:t>2026-05-12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A96CE8-CCA7-4217-8E08-60A31EAB8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7F1380-D158-4ECF-90F9-122F9901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21417-1582-4223-A037-E983E16CBE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6902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538E64-E1E9-46DC-B980-994D088D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D17AC4-E892-4E8A-BDF4-9CB4E23B3FB6}" type="datetime1">
              <a:rPr lang="fr-CA"/>
              <a:pPr>
                <a:defRPr/>
              </a:pPr>
              <a:t>2026-05-12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6D509B-1A48-486D-9CDE-80A4C0BC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Modélisation Financière budgétaire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DD0341-6544-421F-8E45-07744AB8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CC458-4DFE-44E1-A374-463918BDA1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2802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F552D99-4788-45D1-89AE-0AB7ED2922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F132B7-711A-4E03-A24C-9ABC57195BA0}" type="datetime1">
              <a:rPr lang="fr-CA"/>
              <a:pPr>
                <a:defRPr/>
              </a:pPr>
              <a:t>2026-05-12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EC2080-A397-45CD-ADA8-8A5FCE18B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Modélisation Financière budgétaire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52801E-9E6F-420B-9D9D-031B6FAA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3F0A-C43C-46F8-8A7C-4A7127D100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7771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BF68E92-9939-40C4-B10E-E9ED18BF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E5F28B-420F-4070-8BA7-26A6A22A810F}" type="datetime1">
              <a:rPr lang="fr-CA"/>
              <a:pPr>
                <a:defRPr/>
              </a:pPr>
              <a:t>2026-05-12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B9E56C-8337-4F6E-92C1-1A48D004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Modélisation Financière budgétaire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5A8A4B-949D-4E25-9E45-5FA24B60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ECBC6-392C-44E4-AD71-E55F02399D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2609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9DA519F-718D-467F-8FC0-8957C4CDB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90AF446-591B-47DB-B810-FCBB770FBAE7}" type="datetime1">
              <a:rPr lang="fr-CA"/>
              <a:pPr>
                <a:defRPr/>
              </a:pPr>
              <a:t>2026-05-12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073F78-A926-422A-82E5-97AF7B83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Modélisation Financière budgétaire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F7ED5C-1054-41F0-BC42-2F378185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4657-D74F-4FC8-8724-D8CFFFB70F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4968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903206-2E5A-4DBB-BBFC-CDC8BC17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DFBC73-2118-4EFD-8815-7E5A847B50F1}" type="datetime1">
              <a:rPr lang="fr-CA"/>
              <a:pPr>
                <a:defRPr/>
              </a:pPr>
              <a:t>2026-05-12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2BA95-ABD5-4069-B525-0ACBBCB4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Modélisation Financière budgétaire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9876CF-0BDC-4747-97B6-2E58D083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450F-47FB-4952-A893-FE116A2C4B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9209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B6586-779C-4C2C-A745-D0FC2443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691382-8181-49A1-BF25-4E9BF6768259}" type="datetime1">
              <a:rPr lang="fr-CA"/>
              <a:pPr>
                <a:defRPr/>
              </a:pPr>
              <a:t>2026-05-12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E7D944-0E4F-43F1-8EED-4A653B73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Modélisation Financière budgétaire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30995A-CC3B-46B3-8B98-23C49E5D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6866D-5355-46FC-A124-7FC8F70BA7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1070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A5F3C-6890-4488-8D1C-A78FBA538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A6ED34-9E75-4B5D-A3F9-92E3E1CDAA5C}" type="datetime1">
              <a:rPr lang="fr-CA"/>
              <a:pPr>
                <a:defRPr/>
              </a:pPr>
              <a:t>2026-05-12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FCA28E-498A-4876-9EEE-54807B34A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A362A5-4FDB-4296-866B-91FDE665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F4BF9-DD11-4B11-B919-E0299C3BCC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7813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3F5A31-BBF0-4F32-8758-CCC30ABB31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050F94-D2EB-41B0-9F3A-D0B251A07100}" type="datetime1">
              <a:rPr lang="fr-CA"/>
              <a:pPr>
                <a:defRPr/>
              </a:pPr>
              <a:t>2026-05-12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7CA113-4CBC-487F-99AE-621A4B6D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CC9D28-EFB5-4690-A696-2EA6E48E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65506-06EE-422E-A15A-FF1756F775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13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7C48BD7-BBFF-4BE1-BE5A-794221E3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C2AAA-EFFD-4469-A21C-FF75B581B3EF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DAEB6CC-440B-46B2-B08A-EC7CFB4CE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322C342-371B-45F4-8271-0A9908AD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6A016-5B3B-465B-A12B-CA6F47F27D7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956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BCCEDF-28AB-45FA-9010-EFA45870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629A-A9F2-451D-B0D5-177EA488ED44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9C39A5-BCF0-4648-BED4-7FE0B491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1F8F3B-C6D2-4B1F-AAD7-2EA775EF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BC67-EBCE-4263-A5EC-1A4C04127D6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114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3DB3EC2-067B-4586-8D22-78449DB0A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  <a:endParaRPr lang="fr-CA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A4861F-8BDB-4DD5-AD90-F564C117C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  <a:endParaRPr lang="fr-CA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A05A0-EC10-4956-8B3F-BCAA9A271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96D58F-970A-49EC-83B7-F470490287AD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4BDE7-0DD7-40C1-91FD-BB9CF74E6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D0F3B-518F-49D9-A77E-880F5A498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3EF79D-817B-4628-8445-16238642029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8" r:id="rId1"/>
    <p:sldLayoutId id="2147485149" r:id="rId2"/>
    <p:sldLayoutId id="2147485094" r:id="rId3"/>
    <p:sldLayoutId id="2147485095" r:id="rId4"/>
    <p:sldLayoutId id="2147485096" r:id="rId5"/>
    <p:sldLayoutId id="2147485097" r:id="rId6"/>
    <p:sldLayoutId id="2147485098" r:id="rId7"/>
    <p:sldLayoutId id="2147485099" r:id="rId8"/>
    <p:sldLayoutId id="2147485100" r:id="rId9"/>
    <p:sldLayoutId id="2147485101" r:id="rId10"/>
    <p:sldLayoutId id="2147485102" r:id="rId11"/>
    <p:sldLayoutId id="2147485103" r:id="rId12"/>
    <p:sldLayoutId id="2147485150" r:id="rId13"/>
    <p:sldLayoutId id="2147485151" r:id="rId14"/>
    <p:sldLayoutId id="2147485152" r:id="rId15"/>
    <p:sldLayoutId id="2147485153" r:id="rId16"/>
    <p:sldLayoutId id="2147485154" r:id="rId17"/>
    <p:sldLayoutId id="2147485155" r:id="rId18"/>
    <p:sldLayoutId id="2147485156" r:id="rId19"/>
    <p:sldLayoutId id="2147485157" r:id="rId20"/>
    <p:sldLayoutId id="2147485158" r:id="rId21"/>
    <p:sldLayoutId id="2147485159" r:id="rId22"/>
    <p:sldLayoutId id="2147485160" r:id="rId2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756CCC08-554C-4166-9145-201670B82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fr-CA" altLang="fr-FR"/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370FDBD1-3168-4D96-8A6F-1A177835B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53AF99-AE00-4208-9001-87D32CF93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CFC390-79D8-4D07-BA55-F238A4B1DA52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10E078-CE0F-4D46-B6AE-E38DCFF42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BD6E4D-20B0-42D5-A6CD-44DA3C8EC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BB7B51-78DD-453B-9740-4ACF2B9AD05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105" r:id="rId2"/>
    <p:sldLayoutId id="2147485106" r:id="rId3"/>
    <p:sldLayoutId id="2147485107" r:id="rId4"/>
    <p:sldLayoutId id="2147485108" r:id="rId5"/>
    <p:sldLayoutId id="2147485109" r:id="rId6"/>
    <p:sldLayoutId id="2147485110" r:id="rId7"/>
    <p:sldLayoutId id="2147485111" r:id="rId8"/>
    <p:sldLayoutId id="2147485112" r:id="rId9"/>
    <p:sldLayoutId id="2147485113" r:id="rId10"/>
    <p:sldLayoutId id="214748511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>
            <a:extLst>
              <a:ext uri="{FF2B5EF4-FFF2-40B4-BE49-F238E27FC236}">
                <a16:creationId xmlns:a16="http://schemas.microsoft.com/office/drawing/2014/main" id="{B7252C5B-AB5F-47AC-8965-F5D06B65A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fr-CA" altLang="fr-FR"/>
          </a:p>
        </p:txBody>
      </p:sp>
      <p:sp>
        <p:nvSpPr>
          <p:cNvPr id="3075" name="Espace réservé du texte 2">
            <a:extLst>
              <a:ext uri="{FF2B5EF4-FFF2-40B4-BE49-F238E27FC236}">
                <a16:creationId xmlns:a16="http://schemas.microsoft.com/office/drawing/2014/main" id="{28836E01-A90D-4BB6-B549-394AE252F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8622D4-1D66-4859-A333-39D78D4AF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E19088-DF20-4C0B-B41D-2DBDB4F33636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5783EF-949A-4F49-AA15-6F6888320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C4F29A-9F86-4753-8786-2E38C63D8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88E7C4-6F23-49C9-9D81-E92CA82DCB7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16" r:id="rId2"/>
    <p:sldLayoutId id="2147485117" r:id="rId3"/>
    <p:sldLayoutId id="2147485118" r:id="rId4"/>
    <p:sldLayoutId id="2147485119" r:id="rId5"/>
    <p:sldLayoutId id="2147485120" r:id="rId6"/>
    <p:sldLayoutId id="2147485121" r:id="rId7"/>
    <p:sldLayoutId id="2147485122" r:id="rId8"/>
    <p:sldLayoutId id="2147485123" r:id="rId9"/>
    <p:sldLayoutId id="2147485124" r:id="rId10"/>
    <p:sldLayoutId id="214748512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>
            <a:extLst>
              <a:ext uri="{FF2B5EF4-FFF2-40B4-BE49-F238E27FC236}">
                <a16:creationId xmlns:a16="http://schemas.microsoft.com/office/drawing/2014/main" id="{B6D3D684-C0E8-4C37-B78B-BB630A69C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fr-CA" altLang="fr-FR"/>
          </a:p>
        </p:txBody>
      </p:sp>
      <p:sp>
        <p:nvSpPr>
          <p:cNvPr id="4099" name="Espace réservé du texte 2">
            <a:extLst>
              <a:ext uri="{FF2B5EF4-FFF2-40B4-BE49-F238E27FC236}">
                <a16:creationId xmlns:a16="http://schemas.microsoft.com/office/drawing/2014/main" id="{6388A3AF-4AB1-49C3-97ED-755D89BCE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AC69A5-0576-487F-B512-9041DF17F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8F8946-013E-413D-86F2-07C24491E295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765E6F-06D7-4709-A950-4E8EF4F47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160237-61C2-41B1-BFCD-C4DC3AC9E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0D0C64-5A62-47F7-BEBA-7C6FB1126F5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  <p:sldLayoutId id="2147485127" r:id="rId2"/>
    <p:sldLayoutId id="2147485128" r:id="rId3"/>
    <p:sldLayoutId id="2147485129" r:id="rId4"/>
    <p:sldLayoutId id="2147485130" r:id="rId5"/>
    <p:sldLayoutId id="2147485131" r:id="rId6"/>
    <p:sldLayoutId id="2147485132" r:id="rId7"/>
    <p:sldLayoutId id="2147485133" r:id="rId8"/>
    <p:sldLayoutId id="2147485134" r:id="rId9"/>
    <p:sldLayoutId id="2147485135" r:id="rId10"/>
    <p:sldLayoutId id="214748513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1">
            <a:extLst>
              <a:ext uri="{FF2B5EF4-FFF2-40B4-BE49-F238E27FC236}">
                <a16:creationId xmlns:a16="http://schemas.microsoft.com/office/drawing/2014/main" id="{F1EA47B3-63CB-44A7-BC6C-2B73D5C512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fr-CA" altLang="fr-FR"/>
          </a:p>
        </p:txBody>
      </p:sp>
      <p:sp>
        <p:nvSpPr>
          <p:cNvPr id="5123" name="Espace réservé du texte 2">
            <a:extLst>
              <a:ext uri="{FF2B5EF4-FFF2-40B4-BE49-F238E27FC236}">
                <a16:creationId xmlns:a16="http://schemas.microsoft.com/office/drawing/2014/main" id="{694E93F9-7ADD-4CA3-873F-91E54D469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34C4AD-54E3-4F89-98FE-981C9C209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336156-89A5-4EE2-BF66-134C8878534F}" type="datetime1">
              <a:rPr lang="fr-CA"/>
              <a:pPr>
                <a:defRPr/>
              </a:pPr>
              <a:t>2026-05-12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29C232-7691-4A92-8171-6985C3FB4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A7AE52-FF06-482F-9190-E1C6A0077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A3ECE0-08B0-43C3-A916-6CBA31A1D9C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7" r:id="rId1"/>
    <p:sldLayoutId id="2147485138" r:id="rId2"/>
    <p:sldLayoutId id="2147485139" r:id="rId3"/>
    <p:sldLayoutId id="2147485140" r:id="rId4"/>
    <p:sldLayoutId id="2147485141" r:id="rId5"/>
    <p:sldLayoutId id="2147485142" r:id="rId6"/>
    <p:sldLayoutId id="2147485143" r:id="rId7"/>
    <p:sldLayoutId id="2147485144" r:id="rId8"/>
    <p:sldLayoutId id="2147485145" r:id="rId9"/>
    <p:sldLayoutId id="2147485146" r:id="rId10"/>
    <p:sldLayoutId id="214748514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6" descr="fond3.jpg">
            <a:extLst>
              <a:ext uri="{FF2B5EF4-FFF2-40B4-BE49-F238E27FC236}">
                <a16:creationId xmlns:a16="http://schemas.microsoft.com/office/drawing/2014/main" id="{C44E8E42-BF3A-4866-BAC3-1494389CAC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Espace réservé du titre 1">
            <a:extLst>
              <a:ext uri="{FF2B5EF4-FFF2-40B4-BE49-F238E27FC236}">
                <a16:creationId xmlns:a16="http://schemas.microsoft.com/office/drawing/2014/main" id="{AB7202E4-57FE-489E-A32E-B506334BD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540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et modifiez le titre</a:t>
            </a:r>
            <a:endParaRPr lang="fr-FR" altLang="fr-FR"/>
          </a:p>
        </p:txBody>
      </p:sp>
      <p:sp>
        <p:nvSpPr>
          <p:cNvPr id="6148" name="Espace réservé du texte 2">
            <a:extLst>
              <a:ext uri="{FF2B5EF4-FFF2-40B4-BE49-F238E27FC236}">
                <a16:creationId xmlns:a16="http://schemas.microsoft.com/office/drawing/2014/main" id="{E12E0F3C-C3A7-4876-B927-9C836C901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97050"/>
            <a:ext cx="10972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811889-ACA0-40B6-868F-D3E75497B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2960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39876A-D9E0-40E8-A354-01A5E106D8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6150" name="Image 8" descr="CGA_blanc-ordre-seul.png">
            <a:extLst>
              <a:ext uri="{FF2B5EF4-FFF2-40B4-BE49-F238E27FC236}">
                <a16:creationId xmlns:a16="http://schemas.microsoft.com/office/drawing/2014/main" id="{2ACF848B-7E11-4F45-BE40-3373863215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6440488"/>
            <a:ext cx="89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61" r:id="rId1"/>
    <p:sldLayoutId id="2147485162" r:id="rId2"/>
    <p:sldLayoutId id="2147485163" r:id="rId3"/>
    <p:sldLayoutId id="2147485164" r:id="rId4"/>
    <p:sldLayoutId id="2147485165" r:id="rId5"/>
    <p:sldLayoutId id="2147485166" r:id="rId6"/>
    <p:sldLayoutId id="2147485167" r:id="rId7"/>
    <p:sldLayoutId id="2147485168" r:id="rId8"/>
    <p:sldLayoutId id="2147485169" r:id="rId9"/>
    <p:sldLayoutId id="2147485170" r:id="rId10"/>
    <p:sldLayoutId id="214748517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5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cfomasque.com/galeries/connecter-power-query-a-des-apis/" TargetMode="External"/><Relationship Id="rId3" Type="http://schemas.openxmlformats.org/officeDocument/2006/relationships/tags" Target="../tags/tag60.xml"/><Relationship Id="rId7" Type="http://schemas.openxmlformats.org/officeDocument/2006/relationships/image" Target="../media/image7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Relationship Id="rId9" Type="http://schemas.openxmlformats.org/officeDocument/2006/relationships/hyperlink" Target="https://www.lecfomasque.com/actualiser-une-connexion-a-une-api-sur-power-bi-service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cfomasque.com/formation-informatique-decisionnelle/power-bi-niveau-1/" TargetMode="External"/><Relationship Id="rId3" Type="http://schemas.openxmlformats.org/officeDocument/2006/relationships/tags" Target="../tags/tag64.xml"/><Relationship Id="rId7" Type="http://schemas.openxmlformats.org/officeDocument/2006/relationships/image" Target="../media/image7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10" Type="http://schemas.openxmlformats.org/officeDocument/2006/relationships/hyperlink" Target="https://www.lecfomasque.com/formation-informatique-decisionnelle/allez-plus-loin-avec-power-query-et-le-langage-m/" TargetMode="External"/><Relationship Id="rId4" Type="http://schemas.openxmlformats.org/officeDocument/2006/relationships/tags" Target="../tags/tag65.xml"/><Relationship Id="rId9" Type="http://schemas.openxmlformats.org/officeDocument/2006/relationships/hyperlink" Target="https://www.lecfomasque.com/formation-informatique-decisionnelle/excel-introduction-a-power-query-et-au-langage-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hyperlink" Target="https://events.teams.microsoft.com/event/a84c76ef-afa2-4062-ae9d-e013bb4cc709@030382b5-694a-485f-8306-f5a82d1e697e" TargetMode="Externa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8.png"/><Relationship Id="rId5" Type="http://schemas.openxmlformats.org/officeDocument/2006/relationships/tags" Target="../tags/tag8.xml"/><Relationship Id="rId10" Type="http://schemas.openxmlformats.org/officeDocument/2006/relationships/image" Target="../media/image7.png"/><Relationship Id="rId4" Type="http://schemas.openxmlformats.org/officeDocument/2006/relationships/tags" Target="../tags/tag7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3.xml"/><Relationship Id="rId7" Type="http://schemas.openxmlformats.org/officeDocument/2006/relationships/image" Target="../media/image1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13.jpeg"/><Relationship Id="rId18" Type="http://schemas.openxmlformats.org/officeDocument/2006/relationships/image" Target="../media/image13.png"/><Relationship Id="rId3" Type="http://schemas.openxmlformats.org/officeDocument/2006/relationships/tags" Target="../tags/tag16.xml"/><Relationship Id="rId21" Type="http://schemas.openxmlformats.org/officeDocument/2006/relationships/customXml" Target="../ink/ink4.xml"/><Relationship Id="rId7" Type="http://schemas.openxmlformats.org/officeDocument/2006/relationships/tags" Target="../tags/tag20.xml"/><Relationship Id="rId12" Type="http://schemas.openxmlformats.org/officeDocument/2006/relationships/notesSlide" Target="../notesSlides/notesSlide4.xml"/><Relationship Id="rId17" Type="http://schemas.openxmlformats.org/officeDocument/2006/relationships/customXml" Target="../ink/ink2.xml"/><Relationship Id="rId2" Type="http://schemas.openxmlformats.org/officeDocument/2006/relationships/tags" Target="../tags/tag15.xml"/><Relationship Id="rId16" Type="http://schemas.openxmlformats.org/officeDocument/2006/relationships/image" Target="../media/image120.png"/><Relationship Id="rId20" Type="http://schemas.openxmlformats.org/officeDocument/2006/relationships/image" Target="../media/image14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8.xml"/><Relationship Id="rId15" Type="http://schemas.openxmlformats.org/officeDocument/2006/relationships/customXml" Target="../ink/ink1.xml"/><Relationship Id="rId10" Type="http://schemas.openxmlformats.org/officeDocument/2006/relationships/tags" Target="../tags/tag23.xml"/><Relationship Id="rId19" Type="http://schemas.openxmlformats.org/officeDocument/2006/relationships/customXml" Target="../ink/ink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16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hyperlink" Target="https://www.meetup.com/pugmontreal" TargetMode="Externa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14.jpeg"/><Relationship Id="rId5" Type="http://schemas.openxmlformats.org/officeDocument/2006/relationships/tags" Target="../tags/tag28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27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10" Type="http://schemas.openxmlformats.org/officeDocument/2006/relationships/hyperlink" Target="https://www.lecfomasque.com/abonnement-vip/" TargetMode="External"/><Relationship Id="rId4" Type="http://schemas.openxmlformats.org/officeDocument/2006/relationships/tags" Target="../tags/tag35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7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18.png"/><Relationship Id="rId5" Type="http://schemas.openxmlformats.org/officeDocument/2006/relationships/tags" Target="../tags/tag46.xml"/><Relationship Id="rId10" Type="http://schemas.openxmlformats.org/officeDocument/2006/relationships/hyperlink" Target="https://www.lecfomasque.com/pourquoi-connecter-power-bi-directement-a-votre-systeme-comptable/" TargetMode="External"/><Relationship Id="rId4" Type="http://schemas.openxmlformats.org/officeDocument/2006/relationships/tags" Target="../tags/tag45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ous-titre 8">
            <a:extLst>
              <a:ext uri="{FF2B5EF4-FFF2-40B4-BE49-F238E27FC236}">
                <a16:creationId xmlns:a16="http://schemas.microsoft.com/office/drawing/2014/main" id="{FCAC99EC-561A-4F3F-8C7C-4E43E2DD69B1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353876" y="2372792"/>
            <a:ext cx="8208912" cy="1368152"/>
          </a:xfrm>
        </p:spPr>
        <p:txBody>
          <a:bodyPr/>
          <a:lstStyle/>
          <a:p>
            <a:r>
              <a:rPr lang="fr-CA" dirty="0">
                <a:latin typeface="Raleway"/>
                <a:cs typeface="Calibri"/>
              </a:rPr>
              <a:t>Connecter Power BI à des systèmes comptables</a:t>
            </a:r>
            <a:endParaRPr lang="fr-CA" b="1" dirty="0">
              <a:ea typeface="Calibri"/>
              <a:cs typeface="Calibri"/>
            </a:endParaRP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A32B3C9D-27FC-4260-8428-48F2DAB2AD0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5" y="1125538"/>
            <a:ext cx="3375025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1324E90-FE9E-4559-883C-E6039531572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15876AA-C603-47EC-BD33-8BFA8CCE4D97}" type="slidenum">
              <a:rPr lang="fr-CA"/>
              <a:pPr>
                <a:defRPr/>
              </a:pPr>
              <a:t>1</a:t>
            </a:fld>
            <a:endParaRPr lang="fr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2A906697-7984-4F42-999E-C75DCDAB579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r-CA" sz="3200" dirty="0">
                <a:solidFill>
                  <a:srgbClr val="FFFFFF"/>
                </a:solidFill>
                <a:latin typeface="Raleway"/>
                <a:cs typeface="Calibri"/>
              </a:rPr>
              <a:t>Connecter Power BI à des systèmes comptables</a:t>
            </a:r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DFDEF0D6-18FE-46E5-92C4-7431E77A91B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041626" y="100013"/>
            <a:ext cx="1005912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0CAA2-DC43-4B1D-898E-9E35D59FDEA9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10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3A3415-FF53-E6F2-24C7-71305243EADA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66195" y="1814582"/>
            <a:ext cx="8741880" cy="1071062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>
            <a:lvl1pPr algn="l" defTabSz="685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-75" baseline="0">
                <a:ln w="3175"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CA" dirty="0">
                <a:solidFill>
                  <a:schemeClr val="tx1"/>
                </a:solidFill>
              </a:rPr>
              <a:t>Connexion à des systèmes comptables</a:t>
            </a:r>
            <a:endParaRPr lang="fr-CA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fr-CA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129E7198-44AF-48F1-6CD7-CC135B2C3BE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19839" y="2775106"/>
            <a:ext cx="7578672" cy="3154710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>
            <a:defPPr>
              <a:defRPr lang="ko-KR"/>
            </a:defPPr>
            <a:lvl1pPr marL="0" algn="l" defTabSz="914333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6" algn="l" defTabSz="914333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3" algn="l" defTabSz="914333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3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3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3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3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3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3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CA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Connecteur intégré</a:t>
            </a:r>
          </a:p>
          <a:p>
            <a:pPr marL="800066" lvl="1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CA" dirty="0" err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Quickbooks</a:t>
            </a:r>
            <a:r>
              <a:rPr lang="fr-CA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 (discontinué)</a:t>
            </a:r>
          </a:p>
          <a:p>
            <a:pPr marL="800066" lvl="1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CA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Dynamics 365 Business Central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CA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Connexions locales</a:t>
            </a:r>
          </a:p>
          <a:p>
            <a:pPr marL="800066" lvl="1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CA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Maestro</a:t>
            </a:r>
          </a:p>
          <a:p>
            <a:pPr marL="800066" lvl="1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CA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Sage (on </a:t>
            </a:r>
            <a:r>
              <a:rPr lang="fr-CA" dirty="0" err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premise</a:t>
            </a:r>
            <a:r>
              <a:rPr lang="fr-CA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CA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API</a:t>
            </a:r>
          </a:p>
          <a:p>
            <a:pPr marL="800066" lvl="1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CA" dirty="0" err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Zoho</a:t>
            </a:r>
            <a:r>
              <a:rPr lang="fr-CA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 Books</a:t>
            </a:r>
          </a:p>
          <a:p>
            <a:pPr marL="800066" lvl="1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CA" dirty="0" err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Quickbooks</a:t>
            </a:r>
            <a:endParaRPr lang="fr-CA" dirty="0">
              <a:gradFill>
                <a:gsLst>
                  <a:gs pos="2917">
                    <a:srgbClr val="000000"/>
                  </a:gs>
                  <a:gs pos="30000">
                    <a:srgbClr val="000000"/>
                  </a:gs>
                </a:gsLst>
                <a:lin ang="5400000" scaled="0"/>
              </a:gra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47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7EF65-0C5E-5CF5-A0A1-C37D7E795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60D689DF-A636-CCFF-C01E-D62DF4570A5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12192000" cy="1417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 dirty="0"/>
              <a:t>RESSOURCES SUPPLÉMENTAIRES</a:t>
            </a:r>
          </a:p>
        </p:txBody>
      </p:sp>
      <p:pic>
        <p:nvPicPr>
          <p:cNvPr id="76804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5AC3E4EF-910D-7ECF-BF81-573266DF1A5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064875" y="100013"/>
            <a:ext cx="982663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2F5A59-BEB8-DA83-B393-FE9EF0E41738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458A302D-0173-4718-AB09-57511025B835}" type="slidenum">
              <a:rPr lang="fr-CA"/>
              <a:pPr>
                <a:defRPr/>
              </a:pPr>
              <a:t>11</a:t>
            </a:fld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195DB1-7BDE-1C64-B112-F4814AFFC1E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75946" y="1786634"/>
            <a:ext cx="104980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/>
              <a:t>Webinaire : </a:t>
            </a:r>
            <a:r>
              <a:rPr lang="fr-CA" sz="2800" dirty="0">
                <a:hlinkClick r:id="rId8"/>
              </a:rPr>
              <a:t>Connecter Power Query à des APIs</a:t>
            </a:r>
            <a:endParaRPr lang="fr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/>
              <a:t>Article Blogue : </a:t>
            </a:r>
            <a:r>
              <a:rPr lang="fr-CA" sz="2800" dirty="0">
                <a:hlinkClick r:id="rId9"/>
              </a:rPr>
              <a:t>Actualiser une connexion à une API sur Power BI Service</a:t>
            </a:r>
            <a:endParaRPr lang="fr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921836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919258C7-8822-4604-A720-D3FAF46477B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12192000" cy="1417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 dirty="0"/>
              <a:t>COMMENT SE FORMER SUR POWER BI</a:t>
            </a:r>
          </a:p>
        </p:txBody>
      </p:sp>
      <p:pic>
        <p:nvPicPr>
          <p:cNvPr id="76804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D6F96F2A-5C6C-4912-92AD-BCF29F755312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064875" y="100013"/>
            <a:ext cx="982663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B837E0-4412-4E0E-BCA3-51819BF22E4E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458A302D-0173-4718-AB09-57511025B835}" type="slidenum">
              <a:rPr lang="fr-CA"/>
              <a:pPr>
                <a:defRPr/>
              </a:pPr>
              <a:t>12</a:t>
            </a:fld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13467F-72F5-3BA1-3F84-2ACC973089B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75946" y="1786634"/>
            <a:ext cx="104980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800" dirty="0"/>
              <a:t>Formations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hlinkClick r:id="rId8"/>
              </a:rPr>
              <a:t>Accédez à la puissance de Power BI (Niveau 1)</a:t>
            </a:r>
            <a:endParaRPr lang="fr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hlinkClick r:id="rId9"/>
              </a:rPr>
              <a:t>Excel – Introduction à Power Query et au langage M</a:t>
            </a:r>
            <a:endParaRPr lang="fr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hlinkClick r:id="rId10"/>
              </a:rPr>
              <a:t>Allez plus loin avec Power Query et le langage M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1592579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2A906697-7984-4F42-999E-C75DCDAB579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 dirty="0"/>
              <a:t>Promo exclusive aux participants!</a:t>
            </a:r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DFDEF0D6-18FE-46E5-92C4-7431E77A91B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041626" y="100013"/>
            <a:ext cx="1005912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0CAA2-DC43-4B1D-898E-9E35D59FDEA9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13</a:t>
            </a:fld>
            <a:endParaRPr lang="fr-CA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3B22B96-9254-8A1C-2D48-FF5264561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67" y="2459504"/>
            <a:ext cx="1091970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C’est le moment!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Surveillez la zone de discussion!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dirty="0">
                <a:latin typeface="Segoe UI" panose="020B0502040204020203" pitchFamily="34" charset="0"/>
                <a:cs typeface="Segoe UI" panose="020B0502040204020203" pitchFamily="34" charset="0"/>
              </a:rPr>
              <a:t>Pour l’achat d’une formation en format e-learning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Valide pour 24h</a:t>
            </a: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35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ous-titre 8">
            <a:extLst>
              <a:ext uri="{FF2B5EF4-FFF2-40B4-BE49-F238E27FC236}">
                <a16:creationId xmlns:a16="http://schemas.microsoft.com/office/drawing/2014/main" id="{B686A040-30B5-4F6A-BC99-047B17C8420F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260321" y="1622165"/>
            <a:ext cx="5759450" cy="1008063"/>
          </a:xfrm>
        </p:spPr>
        <p:txBody>
          <a:bodyPr/>
          <a:lstStyle/>
          <a:p>
            <a:pPr eaLnBrk="1" hangingPunct="1"/>
            <a:r>
              <a:rPr lang="en-CA" altLang="fr-FR" sz="5400" b="1"/>
              <a:t>Questions?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EDCE181-0679-4AAB-A9F4-F1120675470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275027F1-C5CB-4DF9-83AC-71E951C10903}" type="slidenum">
              <a:rPr lang="fr-CA"/>
              <a:pPr>
                <a:defRPr/>
              </a:pPr>
              <a:t>14</a:t>
            </a:fld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6A8E60-5A94-3A57-D62D-AAEDA954DC4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75001" y="2995827"/>
            <a:ext cx="7555850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CA" altLang="fr-FR" sz="2800" b="1" dirty="0">
                <a:solidFill>
                  <a:schemeClr val="bg1"/>
                </a:solidFill>
                <a:latin typeface="Calibri"/>
                <a:cs typeface="Calibri"/>
              </a:rPr>
              <a:t>Prochain </a:t>
            </a:r>
            <a:r>
              <a:rPr lang="en-CA" altLang="fr-FR" sz="2800" b="1" dirty="0" err="1">
                <a:solidFill>
                  <a:schemeClr val="bg1"/>
                </a:solidFill>
                <a:latin typeface="Calibri"/>
                <a:cs typeface="Calibri"/>
              </a:rPr>
              <a:t>webinaire</a:t>
            </a:r>
            <a:r>
              <a:rPr lang="en-CA" altLang="fr-FR" sz="2800" b="1" dirty="0">
                <a:solidFill>
                  <a:schemeClr val="bg1"/>
                </a:solidFill>
                <a:latin typeface="Calibri"/>
                <a:cs typeface="Calibri"/>
              </a:rPr>
              <a:t> du CFO masqué : 17 </a:t>
            </a:r>
            <a:r>
              <a:rPr lang="en-CA" altLang="fr-FR" sz="2800" b="1" dirty="0" err="1">
                <a:solidFill>
                  <a:schemeClr val="bg1"/>
                </a:solidFill>
                <a:latin typeface="Calibri"/>
                <a:cs typeface="Calibri"/>
              </a:rPr>
              <a:t>juin</a:t>
            </a:r>
            <a:r>
              <a:rPr lang="en-CA" altLang="fr-FR" sz="2800" b="1" dirty="0">
                <a:solidFill>
                  <a:schemeClr val="bg1"/>
                </a:solidFill>
                <a:latin typeface="Calibri"/>
                <a:cs typeface="Calibri"/>
              </a:rPr>
              <a:t> 2026</a:t>
            </a:r>
          </a:p>
          <a:p>
            <a:pPr algn="ctr"/>
            <a:r>
              <a:rPr lang="fr-CA" altLang="fr-FR" sz="2800" b="1" dirty="0">
                <a:solidFill>
                  <a:schemeClr val="bg1"/>
                </a:solidFill>
                <a:latin typeface="Calibri"/>
                <a:cs typeface="Calibri"/>
                <a:hlinkClick r:id="rId6"/>
              </a:rPr>
              <a:t>Excel évolue – Tour d’horizon des nouveautés</a:t>
            </a:r>
            <a:endParaRPr lang="en-CA" altLang="fr-FR" sz="28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FAAEB25-8BFC-4937-AD94-BBB9D7CFE58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/>
              <a:t>ATTENTION</a:t>
            </a:r>
          </a:p>
        </p:txBody>
      </p:sp>
      <p:pic>
        <p:nvPicPr>
          <p:cNvPr id="35843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ADD481C5-C2E5-49CE-8C0F-B32658139BDD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136313" y="100013"/>
            <a:ext cx="911225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0CD825-4D73-427F-A799-631910C5A8F0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4ABD9909-A668-44B1-95DC-FF10432BC251}" type="slidenum">
              <a:rPr lang="fr-CA"/>
              <a:pPr>
                <a:defRPr/>
              </a:pPr>
              <a:t>2</a:t>
            </a:fld>
            <a:endParaRPr lang="fr-CA"/>
          </a:p>
        </p:txBody>
      </p:sp>
      <p:sp>
        <p:nvSpPr>
          <p:cNvPr id="35845" name="ZoneTexte 7">
            <a:extLst>
              <a:ext uri="{FF2B5EF4-FFF2-40B4-BE49-F238E27FC236}">
                <a16:creationId xmlns:a16="http://schemas.microsoft.com/office/drawing/2014/main" id="{E614E9D1-5C68-4784-8829-6510CAFC430F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375" y="1889939"/>
            <a:ext cx="110172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CA" altLang="fr-FR" sz="2000" b="1" noProof="1"/>
              <a:t>Consignes</a:t>
            </a:r>
            <a:br>
              <a:rPr lang="fr-CA" altLang="fr-FR" sz="2000" b="1" noProof="1"/>
            </a:br>
            <a:endParaRPr lang="fr-CA" altLang="fr-FR" sz="2000" b="1" noProof="1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2000" noProof="1"/>
              <a:t>Tout au long de ce webinaire, nous vous demandons de ne pas votre </a:t>
            </a:r>
            <a:r>
              <a:rPr lang="fr-CA" altLang="fr-FR" sz="2000" b="1" noProof="1"/>
              <a:t>micro</a:t>
            </a:r>
            <a:r>
              <a:rPr lang="fr-CA" altLang="fr-FR" sz="2000" noProof="1"/>
              <a:t>, au risque de vous faire exclure de la rencontre</a:t>
            </a:r>
          </a:p>
        </p:txBody>
      </p:sp>
      <p:sp>
        <p:nvSpPr>
          <p:cNvPr id="35846" name="ZoneTexte 12">
            <a:extLst>
              <a:ext uri="{FF2B5EF4-FFF2-40B4-BE49-F238E27FC236}">
                <a16:creationId xmlns:a16="http://schemas.microsoft.com/office/drawing/2014/main" id="{1B82766F-22F2-42FC-A77E-CB0E02CFDD3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0863" y="4173557"/>
            <a:ext cx="9042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2000" noProof="1"/>
              <a:t>Pour poser vos questions, utilisez la </a:t>
            </a:r>
            <a:r>
              <a:rPr lang="fr-CA" altLang="fr-FR" sz="2000" b="1" noProof="1"/>
              <a:t>zone de discussion</a:t>
            </a:r>
          </a:p>
        </p:txBody>
      </p:sp>
      <p:pic>
        <p:nvPicPr>
          <p:cNvPr id="35848" name="Image 2">
            <a:extLst>
              <a:ext uri="{FF2B5EF4-FFF2-40B4-BE49-F238E27FC236}">
                <a16:creationId xmlns:a16="http://schemas.microsoft.com/office/drawing/2014/main" id="{9647452E-70B2-460C-8C69-01B43BB1D919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11732"/>
            <a:ext cx="9271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FB2CA1C-2E57-C1CD-21EA-BF7692489FC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926178" y="3467996"/>
            <a:ext cx="657143" cy="6666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683CF554-C952-4D87-87D0-38CF0A5C379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/>
              <a:t>PRÉSENTATRICE</a:t>
            </a:r>
          </a:p>
        </p:txBody>
      </p:sp>
      <p:pic>
        <p:nvPicPr>
          <p:cNvPr id="37892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14DAC1D7-0AE4-4360-B0E9-2463C0924F0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136313" y="100013"/>
            <a:ext cx="911225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B6B13B-84FC-4A34-80BA-298EB36F6C61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23610207-DC1E-411B-A184-5EDE8D54B149}" type="slidenum">
              <a:rPr lang="fr-CA"/>
              <a:pPr>
                <a:defRPr/>
              </a:pPr>
              <a:t>3</a:t>
            </a:fld>
            <a:endParaRPr lang="fr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0F4F5-14F9-FE97-60C1-5405CA73C19A}"/>
              </a:ext>
            </a:extLst>
          </p:cNvPr>
          <p:cNvSpPr txBox="1"/>
          <p:nvPr/>
        </p:nvSpPr>
        <p:spPr>
          <a:xfrm>
            <a:off x="941393" y="181201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/>
              <a:t>Audrée Pellerin, </a:t>
            </a:r>
            <a:r>
              <a:rPr lang="fr-CA" b="1" err="1"/>
              <a:t>M.Sc</a:t>
            </a:r>
            <a:r>
              <a:rPr lang="fr-CA" b="1"/>
              <a:t>., CPA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1116D4D-5EFC-750F-3495-13616AA0B710}"/>
              </a:ext>
            </a:extLst>
          </p:cNvPr>
          <p:cNvSpPr txBox="1"/>
          <p:nvPr/>
        </p:nvSpPr>
        <p:spPr>
          <a:xfrm>
            <a:off x="623392" y="2348880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/>
              <a:t>BAA et </a:t>
            </a:r>
            <a:r>
              <a:rPr lang="fr-CA" err="1"/>
              <a:t>M.Sc</a:t>
            </a:r>
            <a:r>
              <a:rPr lang="fr-CA"/>
              <a:t>. en Finance de l’Université de Sherbrooke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/>
              <a:t>Titre CPA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/>
              <a:t>Consultante en intelligence d’affaires (Excel et Power BI)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/>
              <a:t>Le CFO Masqué : Co-propriétaire et Formatrice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/>
              <a:t>Microsoft : Power BI Data </a:t>
            </a:r>
            <a:r>
              <a:rPr lang="fr-CA" err="1"/>
              <a:t>Analyst</a:t>
            </a:r>
            <a:endParaRPr lang="fr-CA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/>
              <a:t>FMI : </a:t>
            </a:r>
            <a:r>
              <a:rPr lang="fr-CA" err="1"/>
              <a:t>Chartered</a:t>
            </a:r>
            <a:r>
              <a:rPr lang="fr-CA"/>
              <a:t> Financial </a:t>
            </a:r>
            <a:r>
              <a:rPr lang="fr-CA" err="1"/>
              <a:t>Modeller</a:t>
            </a:r>
            <a:endParaRPr lang="fr-CA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err="1"/>
              <a:t>Modeloff</a:t>
            </a:r>
            <a:r>
              <a:rPr lang="fr-CA"/>
              <a:t> 2019 : 16</a:t>
            </a:r>
            <a:r>
              <a:rPr lang="fr-CA" baseline="30000"/>
              <a:t>e</a:t>
            </a:r>
            <a:r>
              <a:rPr lang="fr-CA"/>
              <a:t> au monde / 1ere au Canada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F6913A-A1CA-47F3-99D8-4C789C016C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517651"/>
            <a:ext cx="3461072" cy="34610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EC346D6-4B43-0DBD-7F1A-FF043212A0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27317" r="27317" b="27093"/>
          <a:stretch/>
        </p:blipFill>
        <p:spPr>
          <a:xfrm>
            <a:off x="6804607" y="4186159"/>
            <a:ext cx="2164929" cy="21709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E3A8615-AB9F-31D1-2D3A-6A21668517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5" t="24294" r="27317" b="25805"/>
          <a:stretch/>
        </p:blipFill>
        <p:spPr>
          <a:xfrm>
            <a:off x="9629080" y="4083502"/>
            <a:ext cx="2259881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99FDBB7-83F4-6980-3858-C1724E67EE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4778"/>
            <a:ext cx="6272981" cy="5443221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683CF554-C952-4D87-87D0-38CF0A5C379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/>
              <a:t>Le CFO masqué</a:t>
            </a:r>
          </a:p>
        </p:txBody>
      </p:sp>
      <p:pic>
        <p:nvPicPr>
          <p:cNvPr id="37892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14DAC1D7-0AE4-4360-B0E9-2463C0924F0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136313" y="100013"/>
            <a:ext cx="911225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B6B13B-84FC-4A34-80BA-298EB36F6C61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23610207-DC1E-411B-A184-5EDE8D54B149}" type="slidenum">
              <a:rPr lang="fr-CA"/>
              <a:pPr>
                <a:defRPr/>
              </a:pPr>
              <a:t>4</a:t>
            </a:fld>
            <a:endParaRPr lang="fr-CA"/>
          </a:p>
        </p:txBody>
      </p:sp>
      <p:sp>
        <p:nvSpPr>
          <p:cNvPr id="17" name="Sous-titre 8">
            <a:extLst>
              <a:ext uri="{FF2B5EF4-FFF2-40B4-BE49-F238E27FC236}">
                <a16:creationId xmlns:a16="http://schemas.microsoft.com/office/drawing/2014/main" id="{556F5607-BDC5-44C8-3F69-E529228CFEDB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384031" y="1697038"/>
            <a:ext cx="5663507" cy="4828306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sz="2600" b="1" noProof="1"/>
              <a:t>Accès aux formations à vie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CA" sz="2600" b="1" noProof="1"/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sz="2600" b="1"/>
              <a:t>Support en ligne aux apprenants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CA" sz="2600" b="1"/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sz="2600" b="1"/>
              <a:t>Certifications reconnues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CA" sz="2600" b="1"/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sz="2600" b="1"/>
              <a:t>Documentation de qualité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CA" sz="2600" b="1"/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sz="2600" b="1"/>
              <a:t>Portail de gestion des groupes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D996EA0C-0E4D-9354-D060-D2BAFECA1F6E}"/>
                  </a:ext>
                </a:extLst>
              </p14:cNvPr>
              <p14:cNvContentPartPr/>
              <p14:nvPr>
                <p:custDataLst>
                  <p:tags r:id="rId6"/>
                </p:custDataLst>
              </p14:nvPr>
            </p14:nvContentPartPr>
            <p14:xfrm>
              <a:off x="1813102" y="5240195"/>
              <a:ext cx="224640" cy="14580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D996EA0C-0E4D-9354-D060-D2BAFECA1F6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06992" y="5234075"/>
                <a:ext cx="23686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e 22">
            <a:extLst>
              <a:ext uri="{FF2B5EF4-FFF2-40B4-BE49-F238E27FC236}">
                <a16:creationId xmlns:a16="http://schemas.microsoft.com/office/drawing/2014/main" id="{DD3B75ED-CE66-FB42-4927-EDA637F70EAB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737142" y="5288795"/>
            <a:ext cx="816120" cy="200520"/>
            <a:chOff x="1737142" y="5288795"/>
            <a:chExt cx="81612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FAEEF94B-88B6-F323-3F12-C22F634B99F9}"/>
                    </a:ext>
                  </a:extLst>
                </p14:cNvPr>
                <p14:cNvContentPartPr/>
                <p14:nvPr/>
              </p14:nvContentPartPr>
              <p14:xfrm>
                <a:off x="1737142" y="5288795"/>
                <a:ext cx="803520" cy="20052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FAEEF94B-88B6-F323-3F12-C22F634B99F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01142" y="5252795"/>
                  <a:ext cx="8751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6903F6D4-D098-B7F1-D5E5-610CCFAE99CD}"/>
                    </a:ext>
                  </a:extLst>
                </p14:cNvPr>
                <p14:cNvContentPartPr/>
                <p14:nvPr/>
              </p14:nvContentPartPr>
              <p14:xfrm>
                <a:off x="2475502" y="5370155"/>
                <a:ext cx="77760" cy="13320"/>
              </p14:xfrm>
            </p:contentPart>
          </mc:Choice>
          <mc:Fallback xmlns=""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6903F6D4-D098-B7F1-D5E5-610CCFAE99C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39502" y="5334155"/>
                  <a:ext cx="149400" cy="84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3D68497A-13AB-AA7E-14C4-270DB520016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625089" y="5105676"/>
            <a:ext cx="102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</a:rPr>
              <a:t>26 000</a:t>
            </a:r>
            <a:endParaRPr lang="en-CA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38FC2D38-4D09-A2EE-60E9-F0AC79197780}"/>
                  </a:ext>
                </a:extLst>
              </p14:cNvPr>
              <p14:cNvContentPartPr/>
              <p14:nvPr>
                <p:custDataLst>
                  <p:tags r:id="rId9"/>
                </p:custDataLst>
              </p14:nvPr>
            </p14:nvContentPartPr>
            <p14:xfrm>
              <a:off x="697462" y="5244515"/>
              <a:ext cx="500040" cy="17856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38FC2D38-4D09-A2EE-60E9-F0AC7919778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1462" y="5208515"/>
                <a:ext cx="571680" cy="2502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ZoneTexte 17">
            <a:extLst>
              <a:ext uri="{FF2B5EF4-FFF2-40B4-BE49-F238E27FC236}">
                <a16:creationId xmlns:a16="http://schemas.microsoft.com/office/drawing/2014/main" id="{EC18942D-D367-95D5-39A4-FB6DC0D92C9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95400" y="5105676"/>
            <a:ext cx="58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>
                <a:solidFill>
                  <a:schemeClr val="bg1"/>
                </a:solidFill>
              </a:rPr>
              <a:t>44</a:t>
            </a:r>
            <a:endParaRPr lang="en-CA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5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09B531B-8B59-215D-A4F9-F6B407E63F6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23908" y="2324520"/>
            <a:ext cx="8896464" cy="3379538"/>
          </a:xfrm>
          <a:prstGeom prst="rect">
            <a:avLst/>
          </a:prstGeom>
        </p:spPr>
      </p:pic>
      <p:sp>
        <p:nvSpPr>
          <p:cNvPr id="9218" name="Title 8">
            <a:extLst>
              <a:ext uri="{FF2B5EF4-FFF2-40B4-BE49-F238E27FC236}">
                <a16:creationId xmlns:a16="http://schemas.microsoft.com/office/drawing/2014/main" id="{C4AC35FD-3384-4676-9684-BEFD3157603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altLang="en-US" b="1" cap="all"/>
              <a:t>PRÉSENTATRICE</a:t>
            </a:r>
            <a:endParaRPr lang="en-CA" altLang="en-US" cap="all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77A6143-38F6-40E8-BF19-8D1E46F28624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07988" y="1592263"/>
            <a:ext cx="1123315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r-CA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Leader du groupe d’usagers à l’adresse </a:t>
            </a:r>
            <a:r>
              <a:rPr lang="fr-CA" sz="2400" b="1">
                <a:solidFill>
                  <a:schemeClr val="tx1">
                    <a:lumMod val="95000"/>
                    <a:lumOff val="5000"/>
                  </a:schemeClr>
                </a:solidFill>
                <a:hlinkClick r:id="rId12"/>
              </a:rPr>
              <a:t>https://www.meetup.com/pugmontreal</a:t>
            </a:r>
            <a:endParaRPr lang="fr-CA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940" name="Slide Number Placeholder 1">
            <a:extLst>
              <a:ext uri="{FF2B5EF4-FFF2-40B4-BE49-F238E27FC236}">
                <a16:creationId xmlns:a16="http://schemas.microsoft.com/office/drawing/2014/main" id="{E9D82E53-5C47-4DA8-B581-60175E9FA0C5}"/>
              </a:ext>
            </a:extLst>
          </p:cNvPr>
          <p:cNvSpPr>
            <a:spLocks noGrp="1" noChangeArrowheads="1"/>
          </p:cNvSpPr>
          <p:nvPr>
            <p:ph type="sldNum" sz="quarter" idx="16"/>
            <p:custDataLst>
              <p:tags r:id="rId4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fld id="{FE9B925D-BE35-4A11-A304-1C1BDA7353CF}" type="slidenum">
              <a:rPr lang="fr-FR" altLang="en-US" sz="1200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fr-FR" altLang="en-US" sz="1200">
              <a:latin typeface="Arial" panose="020B0604020202020204" pitchFamily="34" charset="0"/>
            </a:endParaRPr>
          </a:p>
        </p:txBody>
      </p:sp>
      <p:pic>
        <p:nvPicPr>
          <p:cNvPr id="39941" name="Espace réservé pour une image 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8D377C1-9C92-4EF4-A978-21A93137A6D1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r="14583"/>
          <a:stretch>
            <a:fillRect/>
          </a:stretch>
        </p:blipFill>
        <p:spPr>
          <a:xfrm>
            <a:off x="10920413" y="100013"/>
            <a:ext cx="863600" cy="1219200"/>
          </a:xfrm>
        </p:spPr>
      </p:pic>
      <p:sp>
        <p:nvSpPr>
          <p:cNvPr id="4" name="AutoShape 2" descr="Logo Meetup">
            <a:extLst>
              <a:ext uri="{FF2B5EF4-FFF2-40B4-BE49-F238E27FC236}">
                <a16:creationId xmlns:a16="http://schemas.microsoft.com/office/drawing/2014/main" id="{42FDEA75-DFDB-43B6-A182-0674A8012BFB}"/>
              </a:ext>
            </a:extLst>
          </p:cNvPr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 flipV="1">
            <a:off x="5943600" y="2780928"/>
            <a:ext cx="304800" cy="4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8C85B4-7456-4198-AAA6-7903BB78ED3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82225" y="2006916"/>
            <a:ext cx="1371429" cy="6190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A12F16-C768-E350-D3B0-3DAEF657346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11277" y="5704058"/>
            <a:ext cx="10864645" cy="533254"/>
          </a:xfrm>
          <a:prstGeom prst="rect">
            <a:avLst/>
          </a:prstGeom>
          <a:solidFill>
            <a:srgbClr val="3477B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Prochaine rencontre à déterminer</a:t>
            </a:r>
            <a:endParaRPr lang="fr-CA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2A906697-7984-4F42-999E-C75DCDAB579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 dirty="0"/>
              <a:t>ENREGISTREMENT DU WEBINAIRE</a:t>
            </a:r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BD54D4D8-ED6A-4F7B-9BAF-58A6B14B075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325" y="1697038"/>
            <a:ext cx="9456738" cy="65087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sz="2600" b="1" noProof="1"/>
              <a:t>Disponible uniquement pour nos membres VIP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CA" noProof="1"/>
          </a:p>
          <a:p>
            <a:pPr marL="1257300" lvl="2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fr-CA" noProof="1"/>
          </a:p>
          <a:p>
            <a:pPr lvl="2" eaLnBrk="1" fontAlgn="auto" hangingPunct="1">
              <a:spcAft>
                <a:spcPts val="0"/>
              </a:spcAft>
              <a:defRPr/>
            </a:pPr>
            <a:endParaRPr lang="fr-CA"/>
          </a:p>
          <a:p>
            <a:pPr eaLnBrk="1" fontAlgn="auto" hangingPunct="1">
              <a:spcAft>
                <a:spcPts val="0"/>
              </a:spcAft>
              <a:defRPr/>
            </a:pPr>
            <a:endParaRPr lang="fr-CA"/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DFDEF0D6-18FE-46E5-92C4-7431E77A91B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0896600" y="100013"/>
            <a:ext cx="1150938" cy="1219200"/>
          </a:xfr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F425467-F860-44F3-A408-D5C1F3CC15A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43025" y="2833688"/>
            <a:ext cx="102393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CA" altLang="fr-FR" sz="2200" b="1" noProof="1"/>
              <a:t>L’abonnement est à 9.99$CAD par mois, 99.90$ par an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fr-CA" altLang="fr-FR" sz="2200" noProof="1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CA" altLang="fr-FR" sz="2200" b="1" noProof="1"/>
              <a:t>Exclusivités réservées aux membres VIP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1800" noProof="1"/>
              <a:t>Enregistrement des webinaires (voir calendrier webinaires)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1800" noProof="1"/>
              <a:t>Fichiers d’accompagnements des tutoriels sur le blogue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1800" noProof="1"/>
              <a:t>Promotions exclusives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0CAA2-DC43-4B1D-898E-9E35D59FDEA9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6</a:t>
            </a:fld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314808D-91BC-4DD7-8B8B-F9A8939E5E99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1263" y="2220913"/>
            <a:ext cx="5040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hlinkClick r:id="rId10"/>
              </a:rPr>
              <a:t>https://www.lecfomasque.com/abonnement-vip/</a:t>
            </a:r>
            <a:endParaRPr lang="fr-FR" altLang="fr-FR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2A906697-7984-4F42-999E-C75DCDAB579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 dirty="0"/>
              <a:t>Promo exclusive aux participants!</a:t>
            </a:r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DFDEF0D6-18FE-46E5-92C4-7431E77A91B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041626" y="100013"/>
            <a:ext cx="1005912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0CAA2-DC43-4B1D-898E-9E35D59FDEA9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8BF75-DF59-442D-A788-EECAA5C0E3F2}" type="slidenum">
              <a:rPr kumimoji="0" lang="fr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3A3415-FF53-E6F2-24C7-71305243EADA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846980" y="5316216"/>
            <a:ext cx="8741880" cy="683264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>
            <a:lvl1pPr algn="l" defTabSz="685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-75" baseline="0">
                <a:ln w="3175"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fr-CA" dirty="0">
                <a:solidFill>
                  <a:prstClr val="black"/>
                </a:solidFill>
              </a:rPr>
              <a:t> </a:t>
            </a:r>
            <a:endParaRPr lang="fr-CA" sz="4000" dirty="0">
              <a:solidFill>
                <a:prstClr val="black"/>
              </a:solidFill>
              <a:ea typeface="Calibri"/>
              <a:cs typeface="Calibri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DB9ED5C-167C-7429-CFDD-636728F9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67" y="2644170"/>
            <a:ext cx="1091970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 Ne partez pas trop vite 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Un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code promo exclusif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pour une formation liée aux compétences d’aujourd’hui sera révélé à la fin du webinaire !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90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5FA6ED84-1383-415B-B617-5002BEE0A4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/>
              <a:t>ARTICLE DE RÉFÉRENCE</a:t>
            </a:r>
            <a:endParaRPr lang="fr-CA" b="1"/>
          </a:p>
        </p:txBody>
      </p:sp>
      <p:pic>
        <p:nvPicPr>
          <p:cNvPr id="44035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E42E7222-65EF-42DD-9A26-B775E3F224D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064875" y="100013"/>
            <a:ext cx="982663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82E0E5-1EB7-444E-9126-9BD154210420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F17BCA41-7D33-4148-81F6-6DE16E938CC2}" type="slidenum">
              <a:rPr lang="fr-CA"/>
              <a:pPr>
                <a:defRPr/>
              </a:pPr>
              <a:t>8</a:t>
            </a:fld>
            <a:endParaRPr lang="fr-CA"/>
          </a:p>
        </p:txBody>
      </p:sp>
      <p:sp>
        <p:nvSpPr>
          <p:cNvPr id="44037" name="ZoneTexte 6">
            <a:extLst>
              <a:ext uri="{FF2B5EF4-FFF2-40B4-BE49-F238E27FC236}">
                <a16:creationId xmlns:a16="http://schemas.microsoft.com/office/drawing/2014/main" id="{BAE53FF4-98FB-423D-8320-2032924F9A77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18558" y="2564904"/>
            <a:ext cx="69257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200"/>
              <a:t>Retrouvez la présentation complète et l’enregistrement de ce webinaire ici :</a:t>
            </a:r>
          </a:p>
        </p:txBody>
      </p:sp>
      <p:sp>
        <p:nvSpPr>
          <p:cNvPr id="44039" name="ZoneTexte 10">
            <a:extLst>
              <a:ext uri="{FF2B5EF4-FFF2-40B4-BE49-F238E27FC236}">
                <a16:creationId xmlns:a16="http://schemas.microsoft.com/office/drawing/2014/main" id="{35834ABA-6555-467D-B16B-FE6026BA07ED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18559" y="3521287"/>
            <a:ext cx="6188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CA" sz="1800" dirty="0">
                <a:hlinkClick r:id="rId10"/>
              </a:rPr>
              <a:t>Pourquoi connecter Power BI directement à votre système comptable?</a:t>
            </a:r>
            <a:endParaRPr lang="fr-CA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ZoneTexte 6">
            <a:extLst>
              <a:ext uri="{FF2B5EF4-FFF2-40B4-BE49-F238E27FC236}">
                <a16:creationId xmlns:a16="http://schemas.microsoft.com/office/drawing/2014/main" id="{4EF20776-0138-9F60-23E3-450F1455BF70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18557" y="4201975"/>
            <a:ext cx="6925713" cy="430887"/>
          </a:xfrm>
          <a:prstGeom prst="rect">
            <a:avLst/>
          </a:prstGeom>
          <a:solidFill>
            <a:srgbClr val="3477B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200">
                <a:solidFill>
                  <a:schemeClr val="bg1"/>
                </a:solidFill>
              </a:rPr>
              <a:t>Avis par courriel (si acceptation)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1B4181-401C-B40F-F08F-695E7DB1DD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37600" y="1494941"/>
            <a:ext cx="2627069" cy="50439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7A0EF-9026-213B-DAE9-F1A6E1EBF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1B8925DD-BB05-59B1-D80A-EFCC0182E2E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r-CA" sz="3200" dirty="0">
                <a:solidFill>
                  <a:srgbClr val="FFFFFF"/>
                </a:solidFill>
                <a:latin typeface="Raleway"/>
                <a:cs typeface="Calibri"/>
              </a:rPr>
              <a:t>Tableau de bord de gestion budgétaire</a:t>
            </a:r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EFBF6FB6-8600-EE67-3C09-1F315E5728B6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041626" y="100013"/>
            <a:ext cx="1005912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174D00-3C22-1BE9-96E0-7B20DAF92B7F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9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5E0F99-52B5-956A-7909-EE513C205C8C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66195" y="1814582"/>
            <a:ext cx="8741880" cy="1071062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>
            <a:lvl1pPr algn="l" defTabSz="685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-75" baseline="0">
                <a:ln w="3175"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CA" dirty="0">
                <a:solidFill>
                  <a:schemeClr val="tx1"/>
                </a:solidFill>
              </a:rPr>
              <a:t>Plan de la rencontre</a:t>
            </a:r>
            <a:endParaRPr lang="fr-CA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fr-CA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09EC80F5-8864-2A6D-FFEB-E6E89BBE2E0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19839" y="2775106"/>
            <a:ext cx="7578672" cy="2175980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>
            <a:defPPr>
              <a:defRPr lang="ko-KR"/>
            </a:defPPr>
            <a:lvl1pPr marL="0" algn="l" defTabSz="914333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6" algn="l" defTabSz="914333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3" algn="l" defTabSz="914333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3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3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3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3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3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3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CA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Extractions Excel vs Connexion directe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CA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Connexion à des systèmes comptables</a:t>
            </a:r>
          </a:p>
          <a:p>
            <a:pPr marL="800066" lvl="1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CA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Connecteur intégré</a:t>
            </a:r>
          </a:p>
          <a:p>
            <a:pPr marL="800066" lvl="1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CA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Connexions BD</a:t>
            </a:r>
          </a:p>
          <a:p>
            <a:pPr marL="800066" lvl="1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CA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API (Documentation, Postman)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Calibri"/>
              <a:buAutoNum type="arabicPeriod"/>
            </a:pPr>
            <a:r>
              <a:rPr lang="fr-CA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Automatisation de la mise à jour</a:t>
            </a:r>
          </a:p>
        </p:txBody>
      </p:sp>
    </p:spTree>
    <p:extLst>
      <p:ext uri="{BB962C8B-B14F-4D97-AF65-F5344CB8AC3E}">
        <p14:creationId xmlns:p14="http://schemas.microsoft.com/office/powerpoint/2010/main" val="38864426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Office Theme">
  <a:themeElements>
    <a:clrScheme name="Bleu chau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1700110B31594CA60847FA3F5D27D2" ma:contentTypeVersion="17" ma:contentTypeDescription="Crée un document." ma:contentTypeScope="" ma:versionID="a51996a4cac6d2a545371ec996f7cacd">
  <xsd:schema xmlns:xsd="http://www.w3.org/2001/XMLSchema" xmlns:xs="http://www.w3.org/2001/XMLSchema" xmlns:p="http://schemas.microsoft.com/office/2006/metadata/properties" xmlns:ns2="7372dd38-8f3f-40c9-8f81-b2cb8f095f83" xmlns:ns3="e0e85bb1-3a90-46ae-b6f5-63d73280fb60" targetNamespace="http://schemas.microsoft.com/office/2006/metadata/properties" ma:root="true" ma:fieldsID="16fac3cc648b6c40a5d108b3df076b8c" ns2:_="" ns3:_="">
    <xsd:import namespace="7372dd38-8f3f-40c9-8f81-b2cb8f095f83"/>
    <xsd:import namespace="e0e85bb1-3a90-46ae-b6f5-63d73280fb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72dd38-8f3f-40c9-8f81-b2cb8f095f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6f0af657-c3a7-4a9a-a4f4-fece73ca3b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85bb1-3a90-46ae-b6f5-63d73280fb6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fbca74f-cc1c-47d6-b32f-6f8947ff4a17}" ma:internalName="TaxCatchAll" ma:showField="CatchAllData" ma:web="e0e85bb1-3a90-46ae-b6f5-63d73280fb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e85bb1-3a90-46ae-b6f5-63d73280fb60" xsi:nil="true"/>
    <lcf76f155ced4ddcb4097134ff3c332f xmlns="7372dd38-8f3f-40c9-8f81-b2cb8f095f83">
      <Terms xmlns="http://schemas.microsoft.com/office/infopath/2007/PartnerControls"/>
    </lcf76f155ced4ddcb4097134ff3c332f>
    <MediaLengthInSeconds xmlns="7372dd38-8f3f-40c9-8f81-b2cb8f095f83" xsi:nil="true"/>
  </documentManagement>
</p:properties>
</file>

<file path=customXml/itemProps1.xml><?xml version="1.0" encoding="utf-8"?>
<ds:datastoreItem xmlns:ds="http://schemas.openxmlformats.org/officeDocument/2006/customXml" ds:itemID="{7142CEDE-105D-477D-B03A-CAE38A5ECB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C4C803-B9A3-449C-AAF5-721DC2728C5E}">
  <ds:schemaRefs>
    <ds:schemaRef ds:uri="7372dd38-8f3f-40c9-8f81-b2cb8f095f83"/>
    <ds:schemaRef ds:uri="e0e85bb1-3a90-46ae-b6f5-63d73280fb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C6AF45F-2998-4ECC-ABAF-F099664223ED}">
  <ds:schemaRefs>
    <ds:schemaRef ds:uri="7372dd38-8f3f-40c9-8f81-b2cb8f095f83"/>
    <ds:schemaRef ds:uri="e0e85bb1-3a90-46ae-b6f5-63d73280fb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622</Words>
  <Application>Microsoft Office PowerPoint</Application>
  <PresentationFormat>Grand écran</PresentationFormat>
  <Paragraphs>134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14</vt:i4>
      </vt:variant>
    </vt:vector>
  </HeadingPairs>
  <TitlesOfParts>
    <vt:vector size="28" baseType="lpstr">
      <vt:lpstr>Arial</vt:lpstr>
      <vt:lpstr>Calibri</vt:lpstr>
      <vt:lpstr>Calibri Light</vt:lpstr>
      <vt:lpstr>Raleway</vt:lpstr>
      <vt:lpstr>Segoe UI</vt:lpstr>
      <vt:lpstr>Times</vt:lpstr>
      <vt:lpstr>Times New Roman</vt:lpstr>
      <vt:lpstr>Wingdings</vt:lpstr>
      <vt:lpstr>Office Theme</vt:lpstr>
      <vt:lpstr>3_Conception personnalisée</vt:lpstr>
      <vt:lpstr>2_Conception personnalisée</vt:lpstr>
      <vt:lpstr>1_Conception personnalisée</vt:lpstr>
      <vt:lpstr>Conception personnalisée</vt:lpstr>
      <vt:lpstr>Thème Office</vt:lpstr>
      <vt:lpstr>Présentation PowerPoint</vt:lpstr>
      <vt:lpstr>ATTENTION</vt:lpstr>
      <vt:lpstr>PRÉSENTATRICE</vt:lpstr>
      <vt:lpstr>Le CFO masqué</vt:lpstr>
      <vt:lpstr>PRÉSENTATRICE</vt:lpstr>
      <vt:lpstr>ENREGISTREMENT DU WEBINAIRE</vt:lpstr>
      <vt:lpstr>Promo exclusive aux participants!</vt:lpstr>
      <vt:lpstr>ARTICLE DE RÉFÉRENCE</vt:lpstr>
      <vt:lpstr>Tableau de bord de gestion budgétaire</vt:lpstr>
      <vt:lpstr>Connecter Power BI à des systèmes comptables</vt:lpstr>
      <vt:lpstr>RESSOURCES SUPPLÉMENTAIRES</vt:lpstr>
      <vt:lpstr>COMMENT SE FORMER SUR POWER BI</vt:lpstr>
      <vt:lpstr>Promo exclusive aux participants!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Sophie</dc:creator>
  <cp:lastModifiedBy>Audree Pellerin</cp:lastModifiedBy>
  <cp:revision>1</cp:revision>
  <cp:lastPrinted>2022-04-16T13:32:34Z</cp:lastPrinted>
  <dcterms:created xsi:type="dcterms:W3CDTF">2011-08-24T18:50:44Z</dcterms:created>
  <dcterms:modified xsi:type="dcterms:W3CDTF">2026-05-12T15:59:42Z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0x010100A01700110B31594CA60847FA3F5D27D2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